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56" r:id="rId2"/>
    <p:sldId id="257" r:id="rId3"/>
    <p:sldId id="260" r:id="rId4"/>
    <p:sldId id="259" r:id="rId5"/>
    <p:sldId id="261" r:id="rId6"/>
    <p:sldId id="262" r:id="rId7"/>
    <p:sldId id="270" r:id="rId8"/>
    <p:sldId id="263" r:id="rId9"/>
    <p:sldId id="269" r:id="rId10"/>
    <p:sldId id="283" r:id="rId11"/>
    <p:sldId id="267" r:id="rId12"/>
    <p:sldId id="285" r:id="rId13"/>
    <p:sldId id="281" r:id="rId14"/>
    <p:sldId id="286" r:id="rId15"/>
    <p:sldId id="282" r:id="rId16"/>
    <p:sldId id="272" r:id="rId17"/>
    <p:sldId id="268" r:id="rId18"/>
    <p:sldId id="274" r:id="rId19"/>
    <p:sldId id="276" r:id="rId20"/>
    <p:sldId id="277" r:id="rId21"/>
    <p:sldId id="284"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Jones" initials="KJ" lastIdx="1" clrIdx="0">
    <p:extLst>
      <p:ext uri="{19B8F6BF-5375-455C-9EA6-DF929625EA0E}">
        <p15:presenceInfo xmlns:p15="http://schemas.microsoft.com/office/powerpoint/2012/main" userId="S-1-5-21-2711683722-1377533593-1712691763-272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27" autoAdjust="0"/>
    <p:restoredTop sz="94660"/>
  </p:normalViewPr>
  <p:slideViewPr>
    <p:cSldViewPr snapToGrid="0">
      <p:cViewPr varScale="1">
        <p:scale>
          <a:sx n="90" d="100"/>
          <a:sy n="90" d="100"/>
        </p:scale>
        <p:origin x="102" y="7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00F2F-E7FC-468D-950D-56481F778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3351ADF-C8E0-4FF1-AE58-6035F0338D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B73B07-3EE2-435C-AE85-F4F98561C89D}"/>
              </a:ext>
            </a:extLst>
          </p:cNvPr>
          <p:cNvSpPr>
            <a:spLocks noGrp="1"/>
          </p:cNvSpPr>
          <p:nvPr>
            <p:ph type="dt" sz="half" idx="10"/>
          </p:nvPr>
        </p:nvSpPr>
        <p:spPr/>
        <p:txBody>
          <a:bodyPr/>
          <a:lstStyle/>
          <a:p>
            <a:fld id="{B61BEF0D-F0BB-DE4B-95CE-6DB70DBA9567}" type="datetimeFigureOut">
              <a:rPr lang="en-US" smtClean="0"/>
              <a:pPr/>
              <a:t>4/10/2024</a:t>
            </a:fld>
            <a:endParaRPr lang="en-US" dirty="0"/>
          </a:p>
        </p:txBody>
      </p:sp>
      <p:sp>
        <p:nvSpPr>
          <p:cNvPr id="5" name="Footer Placeholder 4">
            <a:extLst>
              <a:ext uri="{FF2B5EF4-FFF2-40B4-BE49-F238E27FC236}">
                <a16:creationId xmlns:a16="http://schemas.microsoft.com/office/drawing/2014/main" id="{15CEB22E-7714-4F9B-82C5-9BD669F415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D65A81-39D9-4D2C-B75C-D6174EDD23B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06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D253-5968-44A1-AD19-4C74AD505A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59429B-69B0-489E-9810-6BC79B8ADCC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CE39F3-46EF-47AD-86C2-4E2A5E913F57}"/>
              </a:ext>
            </a:extLst>
          </p:cNvPr>
          <p:cNvSpPr>
            <a:spLocks noGrp="1"/>
          </p:cNvSpPr>
          <p:nvPr>
            <p:ph type="dt" sz="half" idx="10"/>
          </p:nvPr>
        </p:nvSpPr>
        <p:spPr/>
        <p:txBody>
          <a:bodyPr/>
          <a:lstStyle/>
          <a:p>
            <a:fld id="{55C6B4A9-1611-4792-9094-5F34BCA07E0B}" type="datetimeFigureOut">
              <a:rPr lang="en-US" smtClean="0"/>
              <a:t>4/10/2024</a:t>
            </a:fld>
            <a:endParaRPr lang="en-US" dirty="0"/>
          </a:p>
        </p:txBody>
      </p:sp>
      <p:sp>
        <p:nvSpPr>
          <p:cNvPr id="5" name="Footer Placeholder 4">
            <a:extLst>
              <a:ext uri="{FF2B5EF4-FFF2-40B4-BE49-F238E27FC236}">
                <a16:creationId xmlns:a16="http://schemas.microsoft.com/office/drawing/2014/main" id="{5A9D2D4F-BE06-4D96-9C65-D2B285B9BA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1F26E1-B896-43C7-80DA-FEC2FFFEF3F3}"/>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05165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6D0491-D6AC-4412-85F2-35622B8534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26D5E4-9A5A-478A-B803-78CADCE11C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576180-D3CA-47D9-9072-7C9AD9589F98}"/>
              </a:ext>
            </a:extLst>
          </p:cNvPr>
          <p:cNvSpPr>
            <a:spLocks noGrp="1"/>
          </p:cNvSpPr>
          <p:nvPr>
            <p:ph type="dt" sz="half" idx="10"/>
          </p:nvPr>
        </p:nvSpPr>
        <p:spPr/>
        <p:txBody>
          <a:bodyPr/>
          <a:lstStyle/>
          <a:p>
            <a:fld id="{B61BEF0D-F0BB-DE4B-95CE-6DB70DBA9567}" type="datetimeFigureOut">
              <a:rPr lang="en-US" smtClean="0"/>
              <a:pPr/>
              <a:t>4/10/2024</a:t>
            </a:fld>
            <a:endParaRPr lang="en-US" dirty="0"/>
          </a:p>
        </p:txBody>
      </p:sp>
      <p:sp>
        <p:nvSpPr>
          <p:cNvPr id="5" name="Footer Placeholder 4">
            <a:extLst>
              <a:ext uri="{FF2B5EF4-FFF2-40B4-BE49-F238E27FC236}">
                <a16:creationId xmlns:a16="http://schemas.microsoft.com/office/drawing/2014/main" id="{FBA9CB25-FC7D-4F4C-B98B-574BB95BE0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B930C2-A36F-401B-A9D8-99ED273A2BB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104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D50B-ECC9-4939-85AF-B1C1121B35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F52FAB-B873-4E07-81E2-DF23F6F2B8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D27BD2-7207-4542-987D-03EE66D72765}"/>
              </a:ext>
            </a:extLst>
          </p:cNvPr>
          <p:cNvSpPr>
            <a:spLocks noGrp="1"/>
          </p:cNvSpPr>
          <p:nvPr>
            <p:ph type="dt" sz="half" idx="10"/>
          </p:nvPr>
        </p:nvSpPr>
        <p:spPr/>
        <p:txBody>
          <a:bodyPr/>
          <a:lstStyle/>
          <a:p>
            <a:fld id="{42A54C80-263E-416B-A8E0-580EDEADCBDC}" type="datetimeFigureOut">
              <a:rPr lang="en-US" smtClean="0"/>
              <a:t>4/10/2024</a:t>
            </a:fld>
            <a:endParaRPr lang="en-US" dirty="0"/>
          </a:p>
        </p:txBody>
      </p:sp>
      <p:sp>
        <p:nvSpPr>
          <p:cNvPr id="5" name="Footer Placeholder 4">
            <a:extLst>
              <a:ext uri="{FF2B5EF4-FFF2-40B4-BE49-F238E27FC236}">
                <a16:creationId xmlns:a16="http://schemas.microsoft.com/office/drawing/2014/main" id="{B2D58454-3E89-4ECE-A9B9-CA8417BB70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5F1A01-1FDA-4B4F-8C6D-E590B5D01466}"/>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3968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C13BD-345F-4715-BC5C-DDAC761F97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3C9331-A85A-4F9B-8AEA-08E825D849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290494E-0511-483F-A799-F42082547F85}"/>
              </a:ext>
            </a:extLst>
          </p:cNvPr>
          <p:cNvSpPr>
            <a:spLocks noGrp="1"/>
          </p:cNvSpPr>
          <p:nvPr>
            <p:ph type="dt" sz="half" idx="10"/>
          </p:nvPr>
        </p:nvSpPr>
        <p:spPr/>
        <p:txBody>
          <a:bodyPr/>
          <a:lstStyle/>
          <a:p>
            <a:fld id="{B61BEF0D-F0BB-DE4B-95CE-6DB70DBA9567}" type="datetimeFigureOut">
              <a:rPr lang="en-US" smtClean="0"/>
              <a:pPr/>
              <a:t>4/10/2024</a:t>
            </a:fld>
            <a:endParaRPr lang="en-US" dirty="0"/>
          </a:p>
        </p:txBody>
      </p:sp>
      <p:sp>
        <p:nvSpPr>
          <p:cNvPr id="5" name="Footer Placeholder 4">
            <a:extLst>
              <a:ext uri="{FF2B5EF4-FFF2-40B4-BE49-F238E27FC236}">
                <a16:creationId xmlns:a16="http://schemas.microsoft.com/office/drawing/2014/main" id="{BB0F6777-7FBC-492C-B727-8EB1DF3E23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03B46D-F8AB-476C-8492-1C078D2ED82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054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50537-2D9B-46B4-82ED-BB7DDEAAD3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085E92-CBD4-4768-9BE9-52B926A12F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E0F19BD-725D-46A5-B675-A5815FEF13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33190BC-1495-4A2D-B70F-B88038D8A7F1}"/>
              </a:ext>
            </a:extLst>
          </p:cNvPr>
          <p:cNvSpPr>
            <a:spLocks noGrp="1"/>
          </p:cNvSpPr>
          <p:nvPr>
            <p:ph type="dt" sz="half" idx="10"/>
          </p:nvPr>
        </p:nvSpPr>
        <p:spPr/>
        <p:txBody>
          <a:bodyPr/>
          <a:lstStyle/>
          <a:p>
            <a:fld id="{42A54C80-263E-416B-A8E0-580EDEADCBDC}" type="datetimeFigureOut">
              <a:rPr lang="en-US" smtClean="0"/>
              <a:t>4/10/2024</a:t>
            </a:fld>
            <a:endParaRPr lang="en-US" dirty="0"/>
          </a:p>
        </p:txBody>
      </p:sp>
      <p:sp>
        <p:nvSpPr>
          <p:cNvPr id="6" name="Footer Placeholder 5">
            <a:extLst>
              <a:ext uri="{FF2B5EF4-FFF2-40B4-BE49-F238E27FC236}">
                <a16:creationId xmlns:a16="http://schemas.microsoft.com/office/drawing/2014/main" id="{C37786D2-8704-4FA6-9536-A3EFCE12EA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191CBEC-7C8A-465D-B154-8B7E9F8667D2}"/>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04303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669DE-D441-4A21-AC9E-2A58F40F0A4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C700F7-4E92-4B09-9C8C-954A05055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EBF3D5-6356-460F-9B3B-AADBE6C83D9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0D3FF5-2FB3-4994-ABBC-3C5368D729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3A4142-DD57-4EC6-877A-E2D1AAA52CB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2B510E4-8CCB-44A6-A6F7-472B8AB0A8D4}"/>
              </a:ext>
            </a:extLst>
          </p:cNvPr>
          <p:cNvSpPr>
            <a:spLocks noGrp="1"/>
          </p:cNvSpPr>
          <p:nvPr>
            <p:ph type="dt" sz="half" idx="10"/>
          </p:nvPr>
        </p:nvSpPr>
        <p:spPr/>
        <p:txBody>
          <a:bodyPr/>
          <a:lstStyle/>
          <a:p>
            <a:fld id="{B61BEF0D-F0BB-DE4B-95CE-6DB70DBA9567}" type="datetimeFigureOut">
              <a:rPr lang="en-US" smtClean="0"/>
              <a:pPr/>
              <a:t>4/10/2024</a:t>
            </a:fld>
            <a:endParaRPr lang="en-US" dirty="0"/>
          </a:p>
        </p:txBody>
      </p:sp>
      <p:sp>
        <p:nvSpPr>
          <p:cNvPr id="8" name="Footer Placeholder 7">
            <a:extLst>
              <a:ext uri="{FF2B5EF4-FFF2-40B4-BE49-F238E27FC236}">
                <a16:creationId xmlns:a16="http://schemas.microsoft.com/office/drawing/2014/main" id="{792256EB-76F5-423C-8FC5-2BF0B40C22C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F51EB75-F0FC-441F-8672-0AE7E885EC1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262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8A6E9-87EE-45E8-A526-1A0F6B48C9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68FF97-C6EC-4CA8-BD5B-80B86E5B0B89}"/>
              </a:ext>
            </a:extLst>
          </p:cNvPr>
          <p:cNvSpPr>
            <a:spLocks noGrp="1"/>
          </p:cNvSpPr>
          <p:nvPr>
            <p:ph type="dt" sz="half" idx="10"/>
          </p:nvPr>
        </p:nvSpPr>
        <p:spPr/>
        <p:txBody>
          <a:bodyPr/>
          <a:lstStyle/>
          <a:p>
            <a:fld id="{B61BEF0D-F0BB-DE4B-95CE-6DB70DBA9567}" type="datetimeFigureOut">
              <a:rPr lang="en-US" smtClean="0"/>
              <a:pPr/>
              <a:t>4/10/2024</a:t>
            </a:fld>
            <a:endParaRPr lang="en-US" dirty="0"/>
          </a:p>
        </p:txBody>
      </p:sp>
      <p:sp>
        <p:nvSpPr>
          <p:cNvPr id="4" name="Footer Placeholder 3">
            <a:extLst>
              <a:ext uri="{FF2B5EF4-FFF2-40B4-BE49-F238E27FC236}">
                <a16:creationId xmlns:a16="http://schemas.microsoft.com/office/drawing/2014/main" id="{7C8D97C7-B31A-40BC-A154-9E986D80AF1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CA7341-E541-4F13-BBA6-F17E0100BC9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840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C12F01-45F6-42E8-AECE-1D76328DB54B}"/>
              </a:ext>
            </a:extLst>
          </p:cNvPr>
          <p:cNvSpPr>
            <a:spLocks noGrp="1"/>
          </p:cNvSpPr>
          <p:nvPr>
            <p:ph type="dt" sz="half" idx="10"/>
          </p:nvPr>
        </p:nvSpPr>
        <p:spPr/>
        <p:txBody>
          <a:bodyPr/>
          <a:lstStyle/>
          <a:p>
            <a:fld id="{B61BEF0D-F0BB-DE4B-95CE-6DB70DBA9567}" type="datetimeFigureOut">
              <a:rPr lang="en-US" smtClean="0"/>
              <a:pPr/>
              <a:t>4/10/2024</a:t>
            </a:fld>
            <a:endParaRPr lang="en-US" dirty="0"/>
          </a:p>
        </p:txBody>
      </p:sp>
      <p:sp>
        <p:nvSpPr>
          <p:cNvPr id="3" name="Footer Placeholder 2">
            <a:extLst>
              <a:ext uri="{FF2B5EF4-FFF2-40B4-BE49-F238E27FC236}">
                <a16:creationId xmlns:a16="http://schemas.microsoft.com/office/drawing/2014/main" id="{107C7B4E-050A-4557-A9B1-004E9451C21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3CAE78A-1FE8-43CB-A252-D7FE6BD145F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384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C56BE-61C0-4640-B899-1CCE101CB9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70F6B20-39E3-43AB-9FA6-127DD7B3B4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EFD45C-96F8-4718-8450-7C209A4BFF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090FCB-8D8F-44DB-8C19-54F0A5034A94}"/>
              </a:ext>
            </a:extLst>
          </p:cNvPr>
          <p:cNvSpPr>
            <a:spLocks noGrp="1"/>
          </p:cNvSpPr>
          <p:nvPr>
            <p:ph type="dt" sz="half" idx="10"/>
          </p:nvPr>
        </p:nvSpPr>
        <p:spPr/>
        <p:txBody>
          <a:bodyPr/>
          <a:lstStyle/>
          <a:p>
            <a:fld id="{42A54C80-263E-416B-A8E0-580EDEADCBDC}" type="datetimeFigureOut">
              <a:rPr lang="en-US" smtClean="0"/>
              <a:t>4/10/2024</a:t>
            </a:fld>
            <a:endParaRPr lang="en-US" dirty="0"/>
          </a:p>
        </p:txBody>
      </p:sp>
      <p:sp>
        <p:nvSpPr>
          <p:cNvPr id="6" name="Footer Placeholder 5">
            <a:extLst>
              <a:ext uri="{FF2B5EF4-FFF2-40B4-BE49-F238E27FC236}">
                <a16:creationId xmlns:a16="http://schemas.microsoft.com/office/drawing/2014/main" id="{C0D80538-9B13-4AF6-A039-FC5B82B352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D25DB21-6AEC-42B7-83EF-96E462F35F52}"/>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556474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703D2-736F-4E91-BF9F-0C5903E77A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4D321B0-0256-42F2-BCEE-ED3F2B439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FDE5D4-22F7-4334-A16A-FC0FBE1EB8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007527C-6A06-442D-AA69-6FE4554185BE}"/>
              </a:ext>
            </a:extLst>
          </p:cNvPr>
          <p:cNvSpPr>
            <a:spLocks noGrp="1"/>
          </p:cNvSpPr>
          <p:nvPr>
            <p:ph type="dt" sz="half" idx="10"/>
          </p:nvPr>
        </p:nvSpPr>
        <p:spPr/>
        <p:txBody>
          <a:bodyPr/>
          <a:lstStyle/>
          <a:p>
            <a:fld id="{B61BEF0D-F0BB-DE4B-95CE-6DB70DBA9567}" type="datetimeFigureOut">
              <a:rPr lang="en-US" smtClean="0"/>
              <a:pPr/>
              <a:t>4/10/2024</a:t>
            </a:fld>
            <a:endParaRPr lang="en-US" dirty="0"/>
          </a:p>
        </p:txBody>
      </p:sp>
      <p:sp>
        <p:nvSpPr>
          <p:cNvPr id="6" name="Footer Placeholder 5">
            <a:extLst>
              <a:ext uri="{FF2B5EF4-FFF2-40B4-BE49-F238E27FC236}">
                <a16:creationId xmlns:a16="http://schemas.microsoft.com/office/drawing/2014/main" id="{2C4026E3-CDD6-4325-9DA3-DC631C2843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DDCD109-C6B7-4DE7-A503-4F0594F0EC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626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4648A0-5572-4844-89B6-E6D3F6DEDB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EBC70D-59D0-49BB-AD67-6C85500586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443459-B1BA-4E93-8BF8-EBFF029940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4/10/2024</a:t>
            </a:fld>
            <a:endParaRPr lang="en-US" dirty="0"/>
          </a:p>
        </p:txBody>
      </p:sp>
      <p:sp>
        <p:nvSpPr>
          <p:cNvPr id="5" name="Footer Placeholder 4">
            <a:extLst>
              <a:ext uri="{FF2B5EF4-FFF2-40B4-BE49-F238E27FC236}">
                <a16:creationId xmlns:a16="http://schemas.microsoft.com/office/drawing/2014/main" id="{1D11DDE6-A392-49A7-8137-849388D5CB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46D2489-6215-409E-9D1F-68D2A4A35D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686419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hope.ac.uk/" TargetMode="External"/><Relationship Id="rId2" Type="http://schemas.openxmlformats.org/officeDocument/2006/relationships/hyperlink" Target="mailto:promotions@hope.ac.uk"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hope.ac.uk/" TargetMode="External"/><Relationship Id="rId2" Type="http://schemas.openxmlformats.org/officeDocument/2006/relationships/hyperlink" Target="mailto:Promotions@hope.ac.uk"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ope.ac.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2688" y="2068983"/>
            <a:ext cx="9972338" cy="822760"/>
          </a:xfrm>
        </p:spPr>
        <p:txBody>
          <a:bodyPr>
            <a:normAutofit fontScale="90000"/>
          </a:bodyPr>
          <a:lstStyle/>
          <a:p>
            <a:pPr algn="l"/>
            <a:r>
              <a:rPr lang="en-GB" sz="6000" b="1" dirty="0">
                <a:solidFill>
                  <a:schemeClr val="tx1"/>
                </a:solidFill>
              </a:rPr>
              <a:t>Promotion Briefing Session</a:t>
            </a:r>
          </a:p>
        </p:txBody>
      </p:sp>
      <p:sp>
        <p:nvSpPr>
          <p:cNvPr id="3" name="Subtitle 2"/>
          <p:cNvSpPr>
            <a:spLocks noGrp="1"/>
          </p:cNvSpPr>
          <p:nvPr>
            <p:ph type="subTitle" idx="1"/>
          </p:nvPr>
        </p:nvSpPr>
        <p:spPr>
          <a:xfrm>
            <a:off x="932688" y="3349569"/>
            <a:ext cx="6377164" cy="1233377"/>
          </a:xfrm>
        </p:spPr>
        <p:txBody>
          <a:bodyPr>
            <a:normAutofit/>
          </a:bodyPr>
          <a:lstStyle/>
          <a:p>
            <a:pPr algn="l">
              <a:buClrTx/>
            </a:pPr>
            <a:r>
              <a:rPr lang="en-GB" sz="2800" dirty="0">
                <a:solidFill>
                  <a:schemeClr val="tx1"/>
                </a:solidFill>
              </a:rPr>
              <a:t>Promotion to Senior Professional Tutor</a:t>
            </a:r>
          </a:p>
          <a:p>
            <a:pPr algn="l">
              <a:buClrTx/>
            </a:pPr>
            <a:r>
              <a:rPr lang="en-GB" sz="2800" dirty="0">
                <a:solidFill>
                  <a:schemeClr val="tx1"/>
                </a:solidFill>
              </a:rPr>
              <a:t>Promotion to Senior Lecturer</a:t>
            </a:r>
          </a:p>
          <a:p>
            <a:pPr marL="285750" indent="-285750">
              <a:buFont typeface="Arial" panose="020B0604020202020204" pitchFamily="34" charset="0"/>
              <a:buChar char="•"/>
            </a:pPr>
            <a:endParaRPr lang="en-GB" dirty="0"/>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684361" y="302927"/>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854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3440" y="1284943"/>
            <a:ext cx="10411112" cy="919395"/>
          </a:xfrm>
        </p:spPr>
        <p:txBody>
          <a:bodyPr>
            <a:normAutofit fontScale="90000"/>
          </a:bodyPr>
          <a:lstStyle/>
          <a:p>
            <a:pPr algn="l"/>
            <a:r>
              <a:rPr lang="en-GB" sz="4000" b="1" dirty="0">
                <a:solidFill>
                  <a:schemeClr val="tx1"/>
                </a:solidFill>
              </a:rPr>
              <a:t>Preparing to write the application – you need examples:</a:t>
            </a: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395825" y="0"/>
            <a:ext cx="2759714" cy="14281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0DA509BC-9FE7-4196-AB69-98E9A47DB1EA}"/>
              </a:ext>
            </a:extLst>
          </p:cNvPr>
          <p:cNvGraphicFramePr>
            <a:graphicFrameLocks noGrp="1"/>
          </p:cNvGraphicFramePr>
          <p:nvPr>
            <p:extLst>
              <p:ext uri="{D42A27DB-BD31-4B8C-83A1-F6EECF244321}">
                <p14:modId xmlns:p14="http://schemas.microsoft.com/office/powerpoint/2010/main" val="2295940669"/>
              </p:ext>
            </p:extLst>
          </p:nvPr>
        </p:nvGraphicFramePr>
        <p:xfrm>
          <a:off x="410818" y="2488096"/>
          <a:ext cx="11516140" cy="1394791"/>
        </p:xfrm>
        <a:graphic>
          <a:graphicData uri="http://schemas.openxmlformats.org/drawingml/2006/table">
            <a:tbl>
              <a:tblPr firstRow="1" bandRow="1">
                <a:tableStyleId>{5C22544A-7EE6-4342-B048-85BDC9FD1C3A}</a:tableStyleId>
              </a:tblPr>
              <a:tblGrid>
                <a:gridCol w="1417982">
                  <a:extLst>
                    <a:ext uri="{9D8B030D-6E8A-4147-A177-3AD203B41FA5}">
                      <a16:colId xmlns:a16="http://schemas.microsoft.com/office/drawing/2014/main" val="1459867048"/>
                    </a:ext>
                  </a:extLst>
                </a:gridCol>
                <a:gridCol w="279133">
                  <a:extLst>
                    <a:ext uri="{9D8B030D-6E8A-4147-A177-3AD203B41FA5}">
                      <a16:colId xmlns:a16="http://schemas.microsoft.com/office/drawing/2014/main" val="788077543"/>
                    </a:ext>
                  </a:extLst>
                </a:gridCol>
                <a:gridCol w="2595115">
                  <a:extLst>
                    <a:ext uri="{9D8B030D-6E8A-4147-A177-3AD203B41FA5}">
                      <a16:colId xmlns:a16="http://schemas.microsoft.com/office/drawing/2014/main" val="4183369097"/>
                    </a:ext>
                  </a:extLst>
                </a:gridCol>
                <a:gridCol w="448917">
                  <a:extLst>
                    <a:ext uri="{9D8B030D-6E8A-4147-A177-3AD203B41FA5}">
                      <a16:colId xmlns:a16="http://schemas.microsoft.com/office/drawing/2014/main" val="1824222211"/>
                    </a:ext>
                  </a:extLst>
                </a:gridCol>
                <a:gridCol w="2410981">
                  <a:extLst>
                    <a:ext uri="{9D8B030D-6E8A-4147-A177-3AD203B41FA5}">
                      <a16:colId xmlns:a16="http://schemas.microsoft.com/office/drawing/2014/main" val="2620304325"/>
                    </a:ext>
                  </a:extLst>
                </a:gridCol>
                <a:gridCol w="511829">
                  <a:extLst>
                    <a:ext uri="{9D8B030D-6E8A-4147-A177-3AD203B41FA5}">
                      <a16:colId xmlns:a16="http://schemas.microsoft.com/office/drawing/2014/main" val="1289557779"/>
                    </a:ext>
                  </a:extLst>
                </a:gridCol>
                <a:gridCol w="3852183">
                  <a:extLst>
                    <a:ext uri="{9D8B030D-6E8A-4147-A177-3AD203B41FA5}">
                      <a16:colId xmlns:a16="http://schemas.microsoft.com/office/drawing/2014/main" val="2032384586"/>
                    </a:ext>
                  </a:extLst>
                </a:gridCol>
              </a:tblGrid>
              <a:tr h="1394791">
                <a:tc>
                  <a:txBody>
                    <a:bodyPr/>
                    <a:lstStyle/>
                    <a:p>
                      <a:pPr algn="ctr"/>
                      <a:r>
                        <a:rPr lang="en-GB" dirty="0"/>
                        <a:t>1. </a:t>
                      </a:r>
                    </a:p>
                    <a:p>
                      <a:pPr algn="ctr"/>
                      <a:r>
                        <a:rPr lang="en-GB" dirty="0"/>
                        <a:t>Identify the criteria</a:t>
                      </a:r>
                    </a:p>
                  </a:txBody>
                  <a:tcPr/>
                </a:tc>
                <a:tc>
                  <a:txBody>
                    <a:bodyPr/>
                    <a:lstStyle/>
                    <a:p>
                      <a:pPr algn="ctr"/>
                      <a:endParaRPr lang="en-GB" dirty="0"/>
                    </a:p>
                  </a:txBody>
                  <a:tcPr>
                    <a:solidFill>
                      <a:schemeClr val="bg1"/>
                    </a:solidFill>
                  </a:tcPr>
                </a:tc>
                <a:tc>
                  <a:txBody>
                    <a:bodyPr/>
                    <a:lstStyle/>
                    <a:p>
                      <a:pPr algn="ctr"/>
                      <a:r>
                        <a:rPr lang="en-GB" dirty="0"/>
                        <a:t>2. </a:t>
                      </a:r>
                    </a:p>
                    <a:p>
                      <a:pPr algn="ctr"/>
                      <a:r>
                        <a:rPr lang="en-GB" dirty="0"/>
                        <a:t>What actions have you done in relation to this?</a:t>
                      </a:r>
                    </a:p>
                  </a:txBody>
                  <a:tcPr/>
                </a:tc>
                <a:tc>
                  <a:txBody>
                    <a:bodyPr/>
                    <a:lstStyle/>
                    <a:p>
                      <a:pPr algn="ctr"/>
                      <a:endParaRPr lang="en-GB" dirty="0"/>
                    </a:p>
                  </a:txBody>
                  <a:tcPr>
                    <a:solidFill>
                      <a:schemeClr val="bg1"/>
                    </a:solidFill>
                  </a:tcPr>
                </a:tc>
                <a:tc>
                  <a:txBody>
                    <a:bodyPr/>
                    <a:lstStyle/>
                    <a:p>
                      <a:pPr algn="ctr"/>
                      <a:r>
                        <a:rPr lang="en-GB" dirty="0"/>
                        <a:t>3. </a:t>
                      </a:r>
                    </a:p>
                    <a:p>
                      <a:pPr algn="ctr"/>
                      <a:r>
                        <a:rPr lang="en-GB" dirty="0"/>
                        <a:t>How can you show evidence of impact or success. </a:t>
                      </a:r>
                    </a:p>
                  </a:txBody>
                  <a:tcPr/>
                </a:tc>
                <a:tc>
                  <a:txBody>
                    <a:bodyPr/>
                    <a:lstStyle/>
                    <a:p>
                      <a:pPr algn="ctr"/>
                      <a:endParaRPr lang="en-GB" dirty="0"/>
                    </a:p>
                  </a:txBody>
                  <a:tcPr>
                    <a:solidFill>
                      <a:schemeClr val="bg1"/>
                    </a:solidFill>
                  </a:tcPr>
                </a:tc>
                <a:tc>
                  <a:txBody>
                    <a:bodyPr/>
                    <a:lstStyle/>
                    <a:p>
                      <a:pPr algn="ctr"/>
                      <a:r>
                        <a:rPr lang="en-GB" dirty="0"/>
                        <a:t>4. </a:t>
                      </a:r>
                    </a:p>
                    <a:p>
                      <a:pPr algn="ctr"/>
                      <a:r>
                        <a:rPr lang="en-GB" dirty="0"/>
                        <a:t>Has the example made an impact outside of your subject, and or school, and how can you evidence this? </a:t>
                      </a:r>
                    </a:p>
                  </a:txBody>
                  <a:tcPr/>
                </a:tc>
                <a:extLst>
                  <a:ext uri="{0D108BD9-81ED-4DB2-BD59-A6C34878D82A}">
                    <a16:rowId xmlns:a16="http://schemas.microsoft.com/office/drawing/2014/main" val="2372530886"/>
                  </a:ext>
                </a:extLst>
              </a:tr>
            </a:tbl>
          </a:graphicData>
        </a:graphic>
      </p:graphicFrame>
      <p:cxnSp>
        <p:nvCxnSpPr>
          <p:cNvPr id="8" name="Straight Arrow Connector 7">
            <a:extLst>
              <a:ext uri="{FF2B5EF4-FFF2-40B4-BE49-F238E27FC236}">
                <a16:creationId xmlns:a16="http://schemas.microsoft.com/office/drawing/2014/main" id="{C36A2AD2-00CA-4181-BCB8-183AE7E2F489}"/>
              </a:ext>
            </a:extLst>
          </p:cNvPr>
          <p:cNvCxnSpPr/>
          <p:nvPr/>
        </p:nvCxnSpPr>
        <p:spPr>
          <a:xfrm>
            <a:off x="1815548" y="3246784"/>
            <a:ext cx="344556"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0B515A9A-993A-4447-A6CF-375996AF76E3}"/>
              </a:ext>
            </a:extLst>
          </p:cNvPr>
          <p:cNvCxnSpPr/>
          <p:nvPr/>
        </p:nvCxnSpPr>
        <p:spPr>
          <a:xfrm>
            <a:off x="7686263" y="3220279"/>
            <a:ext cx="344556"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BA502EFE-61C5-4404-B41B-8F74D7A1080B}"/>
              </a:ext>
            </a:extLst>
          </p:cNvPr>
          <p:cNvCxnSpPr>
            <a:cxnSpLocks/>
          </p:cNvCxnSpPr>
          <p:nvPr/>
        </p:nvCxnSpPr>
        <p:spPr>
          <a:xfrm>
            <a:off x="4797286" y="3220279"/>
            <a:ext cx="344556"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D46219FD-3C68-4EF2-90C2-9361796B6C28}"/>
              </a:ext>
            </a:extLst>
          </p:cNvPr>
          <p:cNvSpPr txBox="1"/>
          <p:nvPr/>
        </p:nvSpPr>
        <p:spPr>
          <a:xfrm>
            <a:off x="410818" y="4234894"/>
            <a:ext cx="11138054" cy="1692771"/>
          </a:xfrm>
          <a:prstGeom prst="rect">
            <a:avLst/>
          </a:prstGeom>
          <a:noFill/>
        </p:spPr>
        <p:txBody>
          <a:bodyPr wrap="square" rtlCol="0">
            <a:spAutoFit/>
          </a:bodyPr>
          <a:lstStyle/>
          <a:p>
            <a:pPr algn="ctr"/>
            <a:r>
              <a:rPr lang="en-GB" sz="2000" dirty="0"/>
              <a:t>Make sure the application contains 2, 3 and 4 for each example used. </a:t>
            </a:r>
          </a:p>
          <a:p>
            <a:pPr algn="ctr"/>
            <a:endParaRPr lang="en-GB" sz="2800" dirty="0"/>
          </a:p>
          <a:p>
            <a:pPr algn="ctr"/>
            <a:r>
              <a:rPr lang="en-GB" sz="2800" dirty="0"/>
              <a:t>You only have 750 words per section - be strategic and purposeful in how you use your word count.  </a:t>
            </a:r>
          </a:p>
        </p:txBody>
      </p:sp>
    </p:spTree>
    <p:extLst>
      <p:ext uri="{BB962C8B-B14F-4D97-AF65-F5344CB8AC3E}">
        <p14:creationId xmlns:p14="http://schemas.microsoft.com/office/powerpoint/2010/main" val="4227065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008" y="1836886"/>
            <a:ext cx="10511407" cy="822760"/>
          </a:xfrm>
        </p:spPr>
        <p:txBody>
          <a:bodyPr>
            <a:noAutofit/>
          </a:bodyPr>
          <a:lstStyle/>
          <a:p>
            <a:pPr algn="l"/>
            <a:r>
              <a:rPr lang="en-GB" sz="3600" b="1" dirty="0">
                <a:solidFill>
                  <a:schemeClr val="tx1"/>
                </a:solidFill>
              </a:rPr>
              <a:t>Your examples need to include evidence of Leadership:</a:t>
            </a:r>
          </a:p>
        </p:txBody>
      </p:sp>
      <p:sp>
        <p:nvSpPr>
          <p:cNvPr id="3" name="Subtitle 2"/>
          <p:cNvSpPr>
            <a:spLocks noGrp="1"/>
          </p:cNvSpPr>
          <p:nvPr>
            <p:ph type="subTitle" idx="1"/>
          </p:nvPr>
        </p:nvSpPr>
        <p:spPr>
          <a:xfrm>
            <a:off x="755007" y="2875240"/>
            <a:ext cx="10511407" cy="2646229"/>
          </a:xfrm>
        </p:spPr>
        <p:txBody>
          <a:bodyPr>
            <a:normAutofit/>
          </a:bodyPr>
          <a:lstStyle/>
          <a:p>
            <a:pPr marL="285750" lvl="0" indent="-285750" algn="l">
              <a:buClrTx/>
              <a:buFont typeface="Arial" panose="020B0604020202020204" pitchFamily="34" charset="0"/>
              <a:buChar char="•"/>
            </a:pPr>
            <a:r>
              <a:rPr lang="en-GB" sz="2400" dirty="0">
                <a:solidFill>
                  <a:schemeClr val="tx1"/>
                </a:solidFill>
              </a:rPr>
              <a:t>You will need evidence that you are beginning to take on, or move towards leadership roles - evidence how and the impact of this.</a:t>
            </a:r>
          </a:p>
          <a:p>
            <a:pPr marL="285750" lvl="0" indent="-285750" algn="l">
              <a:buClrTx/>
              <a:buFont typeface="Arial" panose="020B0604020202020204" pitchFamily="34" charset="0"/>
              <a:buChar char="•"/>
            </a:pPr>
            <a:r>
              <a:rPr lang="en-GB" sz="2400" dirty="0">
                <a:solidFill>
                  <a:schemeClr val="tx1"/>
                </a:solidFill>
              </a:rPr>
              <a:t>When outlining leadership examples avoid “we” statements. </a:t>
            </a:r>
          </a:p>
          <a:p>
            <a:pPr marL="285750" lvl="0" indent="-285750" algn="l">
              <a:buClrTx/>
              <a:buFont typeface="Arial" panose="020B0604020202020204" pitchFamily="34" charset="0"/>
              <a:buChar char="•"/>
            </a:pPr>
            <a:r>
              <a:rPr lang="en-GB" sz="2400" dirty="0">
                <a:solidFill>
                  <a:schemeClr val="tx1"/>
                </a:solidFill>
              </a:rPr>
              <a:t>You can reference group projects / activities but the focus must be on your actions, what did you do and how does this evidence leadership?</a:t>
            </a:r>
          </a:p>
          <a:p>
            <a:pPr marL="285750" lvl="0" indent="-285750" algn="l">
              <a:buClrTx/>
              <a:buFont typeface="Arial" panose="020B0604020202020204" pitchFamily="34" charset="0"/>
              <a:buChar char="•"/>
            </a:pPr>
            <a:r>
              <a:rPr lang="en-GB" sz="2400" dirty="0">
                <a:solidFill>
                  <a:schemeClr val="tx1"/>
                </a:solidFill>
              </a:rPr>
              <a:t>The panel needs clear examples of your actions and impact.</a:t>
            </a:r>
          </a:p>
          <a:p>
            <a:pPr lvl="0" algn="l">
              <a:buClrTx/>
            </a:pPr>
            <a:endParaRPr lang="en-GB" sz="2800"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766657" y="408706"/>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0735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222DB8-5E7D-45ED-B229-8CB18A50CBC3}"/>
              </a:ext>
            </a:extLst>
          </p:cNvPr>
          <p:cNvSpPr>
            <a:spLocks noGrp="1"/>
          </p:cNvSpPr>
          <p:nvPr>
            <p:ph idx="1"/>
          </p:nvPr>
        </p:nvSpPr>
        <p:spPr/>
        <p:txBody>
          <a:bodyPr/>
          <a:lstStyle/>
          <a:p>
            <a:pPr marL="0" indent="0">
              <a:buNone/>
            </a:pPr>
            <a:endParaRPr lang="en-GB" dirty="0"/>
          </a:p>
          <a:p>
            <a:pPr marL="0" indent="0">
              <a:buNone/>
            </a:pPr>
            <a:r>
              <a:rPr lang="en-GB" dirty="0"/>
              <a:t>An Example: Learning and Teaching section; criteria k.</a:t>
            </a:r>
          </a:p>
          <a:p>
            <a:pPr marL="0" indent="0">
              <a:buNone/>
            </a:pPr>
            <a:endParaRPr lang="en-GB" dirty="0"/>
          </a:p>
          <a:p>
            <a:pPr marL="0" indent="0">
              <a:buNone/>
            </a:pPr>
            <a:r>
              <a:rPr lang="en-GB" dirty="0"/>
              <a:t>‘Evidence of a developing role in course innovation, improvement, planning and delivery which is underpinned by a deepening knowledge of how students learn’ </a:t>
            </a:r>
          </a:p>
        </p:txBody>
      </p:sp>
      <p:pic>
        <p:nvPicPr>
          <p:cNvPr id="4" name="Picture 2" descr="Liverpool Hope Logo">
            <a:hlinkClick r:id="rId2"/>
            <a:extLst>
              <a:ext uri="{FF2B5EF4-FFF2-40B4-BE49-F238E27FC236}">
                <a16:creationId xmlns:a16="http://schemas.microsoft.com/office/drawing/2014/main" id="{218EC24C-3B0D-4250-A506-3A6C48050036}"/>
              </a:ext>
            </a:extLst>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594086" y="397445"/>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4094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C371586-DD04-4C0A-BED2-20759D2DE4A6}"/>
              </a:ext>
            </a:extLst>
          </p:cNvPr>
          <p:cNvGraphicFramePr>
            <a:graphicFrameLocks noGrp="1"/>
          </p:cNvGraphicFramePr>
          <p:nvPr>
            <p:extLst>
              <p:ext uri="{D42A27DB-BD31-4B8C-83A1-F6EECF244321}">
                <p14:modId xmlns:p14="http://schemas.microsoft.com/office/powerpoint/2010/main" val="273014690"/>
              </p:ext>
            </p:extLst>
          </p:nvPr>
        </p:nvGraphicFramePr>
        <p:xfrm>
          <a:off x="764283" y="2314534"/>
          <a:ext cx="6411435" cy="2475522"/>
        </p:xfrm>
        <a:graphic>
          <a:graphicData uri="http://schemas.openxmlformats.org/drawingml/2006/table">
            <a:tbl>
              <a:tblPr firstRow="1" bandRow="1">
                <a:tableStyleId>{5C22544A-7EE6-4342-B048-85BDC9FD1C3A}</a:tableStyleId>
              </a:tblPr>
              <a:tblGrid>
                <a:gridCol w="6411435">
                  <a:extLst>
                    <a:ext uri="{9D8B030D-6E8A-4147-A177-3AD203B41FA5}">
                      <a16:colId xmlns:a16="http://schemas.microsoft.com/office/drawing/2014/main" val="2930177978"/>
                    </a:ext>
                  </a:extLst>
                </a:gridCol>
              </a:tblGrid>
              <a:tr h="738162">
                <a:tc>
                  <a:txBody>
                    <a:bodyPr/>
                    <a:lstStyle/>
                    <a:p>
                      <a:r>
                        <a:rPr lang="en-GB" dirty="0"/>
                        <a:t>Poor Example:</a:t>
                      </a:r>
                    </a:p>
                  </a:txBody>
                  <a:tcPr/>
                </a:tc>
                <a:extLst>
                  <a:ext uri="{0D108BD9-81ED-4DB2-BD59-A6C34878D82A}">
                    <a16:rowId xmlns:a16="http://schemas.microsoft.com/office/drawing/2014/main" val="2118453477"/>
                  </a:ext>
                </a:extLst>
              </a:tr>
              <a:tr h="1402508">
                <a:tc>
                  <a:txBody>
                    <a:bodyPr/>
                    <a:lstStyle/>
                    <a:p>
                      <a:r>
                        <a:rPr lang="en-GB" dirty="0"/>
                        <a:t>I am an enthusiastic educator with many years of teaching. </a:t>
                      </a:r>
                    </a:p>
                    <a:p>
                      <a:endParaRPr lang="en-GB" dirty="0"/>
                    </a:p>
                    <a:p>
                      <a:r>
                        <a:rPr lang="en-GB" dirty="0"/>
                        <a:t>I have taught on UG and PG courses.</a:t>
                      </a:r>
                    </a:p>
                    <a:p>
                      <a:endParaRPr lang="en-GB" dirty="0"/>
                    </a:p>
                    <a:p>
                      <a:r>
                        <a:rPr lang="en-GB" dirty="0"/>
                        <a:t>My teaching is informed by pedagogical principles and I strive for creatively and innovation through every lecture I deliver. </a:t>
                      </a:r>
                    </a:p>
                  </a:txBody>
                  <a:tcPr/>
                </a:tc>
                <a:extLst>
                  <a:ext uri="{0D108BD9-81ED-4DB2-BD59-A6C34878D82A}">
                    <a16:rowId xmlns:a16="http://schemas.microsoft.com/office/drawing/2014/main" val="3538819960"/>
                  </a:ext>
                </a:extLst>
              </a:tr>
            </a:tbl>
          </a:graphicData>
        </a:graphic>
      </p:graphicFrame>
      <p:sp>
        <p:nvSpPr>
          <p:cNvPr id="7" name="TextBox 6">
            <a:extLst>
              <a:ext uri="{FF2B5EF4-FFF2-40B4-BE49-F238E27FC236}">
                <a16:creationId xmlns:a16="http://schemas.microsoft.com/office/drawing/2014/main" id="{9AA12D1E-A1B2-4096-912A-23A9CB855008}"/>
              </a:ext>
            </a:extLst>
          </p:cNvPr>
          <p:cNvSpPr txBox="1"/>
          <p:nvPr/>
        </p:nvSpPr>
        <p:spPr>
          <a:xfrm>
            <a:off x="8856978" y="601454"/>
            <a:ext cx="2009554" cy="1200329"/>
          </a:xfrm>
          <a:prstGeom prst="rect">
            <a:avLst/>
          </a:prstGeom>
          <a:solidFill>
            <a:schemeClr val="bg2"/>
          </a:solidFill>
          <a:ln>
            <a:solidFill>
              <a:schemeClr val="tx1"/>
            </a:solidFill>
          </a:ln>
        </p:spPr>
        <p:txBody>
          <a:bodyPr wrap="square" rtlCol="0">
            <a:spAutoFit/>
          </a:bodyPr>
          <a:lstStyle/>
          <a:p>
            <a:r>
              <a:rPr lang="en-GB" dirty="0"/>
              <a:t>This is too broad. Consider the criteria you are addressing</a:t>
            </a:r>
          </a:p>
        </p:txBody>
      </p:sp>
      <p:sp>
        <p:nvSpPr>
          <p:cNvPr id="9" name="TextBox 8">
            <a:extLst>
              <a:ext uri="{FF2B5EF4-FFF2-40B4-BE49-F238E27FC236}">
                <a16:creationId xmlns:a16="http://schemas.microsoft.com/office/drawing/2014/main" id="{749CADCF-F4DA-4847-8017-64C38E107C68}"/>
              </a:ext>
            </a:extLst>
          </p:cNvPr>
          <p:cNvSpPr txBox="1"/>
          <p:nvPr/>
        </p:nvSpPr>
        <p:spPr>
          <a:xfrm>
            <a:off x="8856978" y="2408971"/>
            <a:ext cx="2761774" cy="1200329"/>
          </a:xfrm>
          <a:prstGeom prst="rect">
            <a:avLst/>
          </a:prstGeom>
          <a:solidFill>
            <a:schemeClr val="bg2"/>
          </a:solidFill>
          <a:ln>
            <a:solidFill>
              <a:schemeClr val="tx1"/>
            </a:solidFill>
          </a:ln>
        </p:spPr>
        <p:txBody>
          <a:bodyPr wrap="square" rtlCol="0">
            <a:spAutoFit/>
          </a:bodyPr>
          <a:lstStyle/>
          <a:p>
            <a:r>
              <a:rPr lang="en-GB" dirty="0"/>
              <a:t>This is an expectation of all levels. How does this demonstrate potential for grade 8?</a:t>
            </a:r>
          </a:p>
        </p:txBody>
      </p:sp>
      <p:sp>
        <p:nvSpPr>
          <p:cNvPr id="10" name="TextBox 9">
            <a:extLst>
              <a:ext uri="{FF2B5EF4-FFF2-40B4-BE49-F238E27FC236}">
                <a16:creationId xmlns:a16="http://schemas.microsoft.com/office/drawing/2014/main" id="{C853A5ED-5D41-4F9E-8C19-031F81F2F048}"/>
              </a:ext>
            </a:extLst>
          </p:cNvPr>
          <p:cNvSpPr txBox="1"/>
          <p:nvPr/>
        </p:nvSpPr>
        <p:spPr>
          <a:xfrm>
            <a:off x="7972645" y="4127164"/>
            <a:ext cx="3990055" cy="1754326"/>
          </a:xfrm>
          <a:prstGeom prst="rect">
            <a:avLst/>
          </a:prstGeom>
          <a:solidFill>
            <a:schemeClr val="bg1">
              <a:lumMod val="95000"/>
            </a:schemeClr>
          </a:solidFill>
          <a:ln>
            <a:solidFill>
              <a:schemeClr val="tx1"/>
            </a:solidFill>
          </a:ln>
        </p:spPr>
        <p:txBody>
          <a:bodyPr wrap="square" rtlCol="0">
            <a:spAutoFit/>
          </a:bodyPr>
          <a:lstStyle/>
          <a:p>
            <a:r>
              <a:rPr lang="en-GB" dirty="0"/>
              <a:t>What pedagogical practices? </a:t>
            </a:r>
          </a:p>
          <a:p>
            <a:r>
              <a:rPr lang="en-GB" dirty="0"/>
              <a:t>How were these implemented?</a:t>
            </a:r>
          </a:p>
          <a:p>
            <a:r>
              <a:rPr lang="en-GB" dirty="0"/>
              <a:t>What evidence do you have that these were successful or made a difference? </a:t>
            </a:r>
          </a:p>
          <a:p>
            <a:r>
              <a:rPr lang="en-GB" dirty="0"/>
              <a:t>How does this show you are operating at a higher level than your current role?</a:t>
            </a:r>
          </a:p>
        </p:txBody>
      </p:sp>
      <p:cxnSp>
        <p:nvCxnSpPr>
          <p:cNvPr id="11" name="Straight Arrow Connector 10">
            <a:extLst>
              <a:ext uri="{FF2B5EF4-FFF2-40B4-BE49-F238E27FC236}">
                <a16:creationId xmlns:a16="http://schemas.microsoft.com/office/drawing/2014/main" id="{EC0FD6C7-6D77-4606-A378-1F500AA64E8D}"/>
              </a:ext>
            </a:extLst>
          </p:cNvPr>
          <p:cNvCxnSpPr>
            <a:cxnSpLocks/>
          </p:cNvCxnSpPr>
          <p:nvPr/>
        </p:nvCxnSpPr>
        <p:spPr>
          <a:xfrm flipH="1">
            <a:off x="7175718" y="1684986"/>
            <a:ext cx="1681260" cy="156371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880CFBF8-2AAE-40EA-828E-DC71037D4A7E}"/>
              </a:ext>
            </a:extLst>
          </p:cNvPr>
          <p:cNvCxnSpPr>
            <a:cxnSpLocks/>
            <a:stCxn id="9" idx="1"/>
          </p:cNvCxnSpPr>
          <p:nvPr/>
        </p:nvCxnSpPr>
        <p:spPr>
          <a:xfrm flipH="1">
            <a:off x="7155107" y="3009136"/>
            <a:ext cx="1701871" cy="84675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223E9BC5-49BC-42DD-8E76-A6F116E1B375}"/>
              </a:ext>
            </a:extLst>
          </p:cNvPr>
          <p:cNvCxnSpPr>
            <a:cxnSpLocks/>
          </p:cNvCxnSpPr>
          <p:nvPr/>
        </p:nvCxnSpPr>
        <p:spPr>
          <a:xfrm flipH="1" flipV="1">
            <a:off x="7155107" y="4550491"/>
            <a:ext cx="817539" cy="49572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34097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222DB8-5E7D-45ED-B229-8CB18A50CBC3}"/>
              </a:ext>
            </a:extLst>
          </p:cNvPr>
          <p:cNvSpPr>
            <a:spLocks noGrp="1"/>
          </p:cNvSpPr>
          <p:nvPr>
            <p:ph idx="1"/>
          </p:nvPr>
        </p:nvSpPr>
        <p:spPr/>
        <p:txBody>
          <a:bodyPr/>
          <a:lstStyle/>
          <a:p>
            <a:pPr marL="0" indent="0">
              <a:buNone/>
            </a:pPr>
            <a:endParaRPr lang="en-GB" dirty="0"/>
          </a:p>
          <a:p>
            <a:pPr marL="0" indent="0">
              <a:buNone/>
            </a:pPr>
            <a:r>
              <a:rPr lang="en-GB" dirty="0"/>
              <a:t>An Example: Learning and Teaching section; criteria k.</a:t>
            </a:r>
          </a:p>
          <a:p>
            <a:pPr marL="0" indent="0">
              <a:buNone/>
            </a:pPr>
            <a:endParaRPr lang="en-GB" dirty="0"/>
          </a:p>
          <a:p>
            <a:pPr marL="0" indent="0">
              <a:buNone/>
            </a:pPr>
            <a:r>
              <a:rPr lang="en-GB" dirty="0"/>
              <a:t>‘Evidence of a developing role in course innovation, improvement, planning and delivery which is underpinned by a deepening knowledge of how students learn’ </a:t>
            </a:r>
          </a:p>
        </p:txBody>
      </p:sp>
      <p:pic>
        <p:nvPicPr>
          <p:cNvPr id="4" name="Picture 2" descr="Liverpool Hope Logo">
            <a:hlinkClick r:id="rId2"/>
            <a:extLst>
              <a:ext uri="{FF2B5EF4-FFF2-40B4-BE49-F238E27FC236}">
                <a16:creationId xmlns:a16="http://schemas.microsoft.com/office/drawing/2014/main" id="{218EC24C-3B0D-4250-A506-3A6C48050036}"/>
              </a:ext>
            </a:extLst>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594086" y="397445"/>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593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C371586-DD04-4C0A-BED2-20759D2DE4A6}"/>
              </a:ext>
            </a:extLst>
          </p:cNvPr>
          <p:cNvGraphicFramePr>
            <a:graphicFrameLocks noGrp="1"/>
          </p:cNvGraphicFramePr>
          <p:nvPr>
            <p:extLst>
              <p:ext uri="{D42A27DB-BD31-4B8C-83A1-F6EECF244321}">
                <p14:modId xmlns:p14="http://schemas.microsoft.com/office/powerpoint/2010/main" val="1469966941"/>
              </p:ext>
            </p:extLst>
          </p:nvPr>
        </p:nvGraphicFramePr>
        <p:xfrm>
          <a:off x="533947" y="1428180"/>
          <a:ext cx="7963297" cy="4953987"/>
        </p:xfrm>
        <a:graphic>
          <a:graphicData uri="http://schemas.openxmlformats.org/drawingml/2006/table">
            <a:tbl>
              <a:tblPr firstRow="1" bandRow="1">
                <a:tableStyleId>{5C22544A-7EE6-4342-B048-85BDC9FD1C3A}</a:tableStyleId>
              </a:tblPr>
              <a:tblGrid>
                <a:gridCol w="7963297">
                  <a:extLst>
                    <a:ext uri="{9D8B030D-6E8A-4147-A177-3AD203B41FA5}">
                      <a16:colId xmlns:a16="http://schemas.microsoft.com/office/drawing/2014/main" val="152954050"/>
                    </a:ext>
                  </a:extLst>
                </a:gridCol>
              </a:tblGrid>
              <a:tr h="473427">
                <a:tc>
                  <a:txBody>
                    <a:bodyPr/>
                    <a:lstStyle/>
                    <a:p>
                      <a:r>
                        <a:rPr lang="en-GB" dirty="0"/>
                        <a:t>Good Example:</a:t>
                      </a:r>
                    </a:p>
                  </a:txBody>
                  <a:tcPr/>
                </a:tc>
                <a:extLst>
                  <a:ext uri="{0D108BD9-81ED-4DB2-BD59-A6C34878D82A}">
                    <a16:rowId xmlns:a16="http://schemas.microsoft.com/office/drawing/2014/main" val="2118453477"/>
                  </a:ext>
                </a:extLst>
              </a:tr>
              <a:tr h="3194783">
                <a:tc>
                  <a:txBody>
                    <a:bodyPr/>
                    <a:lstStyle/>
                    <a:p>
                      <a:r>
                        <a:rPr lang="en-GB" dirty="0"/>
                        <a:t>I have recently redesigned XX related content for XX course(s). This included ensuring best pedagogical practices were in place, particularly focusing on the students’ ability to relate topics and taught modules to a real world setting, underpinned through assessment. </a:t>
                      </a:r>
                    </a:p>
                    <a:p>
                      <a:endParaRPr lang="en-GB" dirty="0"/>
                    </a:p>
                    <a:p>
                      <a:r>
                        <a:rPr lang="en-GB" dirty="0"/>
                        <a:t>This redesign has received positive feedback and a greater understanding from students of real world applications. The continuation rate has increased as a direct result of this change. A student quote from a recent student survey which demonstrates this is “I was struggling to see what benefit this would be to me outside of academia. The assessment really helped me understand the concepts and how I could apply these to the real world and in a job setting”. </a:t>
                      </a:r>
                    </a:p>
                    <a:p>
                      <a:endParaRPr lang="en-GB" dirty="0"/>
                    </a:p>
                    <a:p>
                      <a:r>
                        <a:rPr lang="en-GB" dirty="0"/>
                        <a:t>Following the success of this change, I circulated the assessment approach and positive feedback to colleagues within my school. Since circulating I have offered guidance and mentorship on this approach, following this XX has adapted their subject assessments to adopt the same approach. </a:t>
                      </a:r>
                    </a:p>
                  </a:txBody>
                  <a:tcPr/>
                </a:tc>
                <a:extLst>
                  <a:ext uri="{0D108BD9-81ED-4DB2-BD59-A6C34878D82A}">
                    <a16:rowId xmlns:a16="http://schemas.microsoft.com/office/drawing/2014/main" val="3538819960"/>
                  </a:ext>
                </a:extLst>
              </a:tr>
            </a:tbl>
          </a:graphicData>
        </a:graphic>
      </p:graphicFrame>
      <p:sp>
        <p:nvSpPr>
          <p:cNvPr id="7" name="TextBox 6">
            <a:extLst>
              <a:ext uri="{FF2B5EF4-FFF2-40B4-BE49-F238E27FC236}">
                <a16:creationId xmlns:a16="http://schemas.microsoft.com/office/drawing/2014/main" id="{9AA12D1E-A1B2-4096-912A-23A9CB855008}"/>
              </a:ext>
            </a:extLst>
          </p:cNvPr>
          <p:cNvSpPr txBox="1"/>
          <p:nvPr/>
        </p:nvSpPr>
        <p:spPr>
          <a:xfrm>
            <a:off x="9185671" y="1053686"/>
            <a:ext cx="2937836" cy="923330"/>
          </a:xfrm>
          <a:prstGeom prst="rect">
            <a:avLst/>
          </a:prstGeom>
          <a:solidFill>
            <a:schemeClr val="bg2"/>
          </a:solidFill>
          <a:ln>
            <a:solidFill>
              <a:schemeClr val="tx1"/>
            </a:solidFill>
          </a:ln>
        </p:spPr>
        <p:txBody>
          <a:bodyPr wrap="square" rtlCol="0">
            <a:spAutoFit/>
          </a:bodyPr>
          <a:lstStyle/>
          <a:p>
            <a:r>
              <a:rPr lang="en-GB" dirty="0"/>
              <a:t>This provides a specific example related directly to the criteria</a:t>
            </a:r>
          </a:p>
        </p:txBody>
      </p:sp>
      <p:sp>
        <p:nvSpPr>
          <p:cNvPr id="9" name="TextBox 8">
            <a:extLst>
              <a:ext uri="{FF2B5EF4-FFF2-40B4-BE49-F238E27FC236}">
                <a16:creationId xmlns:a16="http://schemas.microsoft.com/office/drawing/2014/main" id="{749CADCF-F4DA-4847-8017-64C38E107C68}"/>
              </a:ext>
            </a:extLst>
          </p:cNvPr>
          <p:cNvSpPr txBox="1"/>
          <p:nvPr/>
        </p:nvSpPr>
        <p:spPr>
          <a:xfrm>
            <a:off x="9801445" y="2261384"/>
            <a:ext cx="2223977" cy="923330"/>
          </a:xfrm>
          <a:prstGeom prst="rect">
            <a:avLst/>
          </a:prstGeom>
          <a:solidFill>
            <a:schemeClr val="bg2"/>
          </a:solidFill>
          <a:ln>
            <a:solidFill>
              <a:schemeClr val="tx1"/>
            </a:solidFill>
          </a:ln>
        </p:spPr>
        <p:txBody>
          <a:bodyPr wrap="square" rtlCol="0">
            <a:spAutoFit/>
          </a:bodyPr>
          <a:lstStyle/>
          <a:p>
            <a:r>
              <a:rPr lang="en-GB" dirty="0"/>
              <a:t>This tells the panel what actions you took</a:t>
            </a:r>
          </a:p>
        </p:txBody>
      </p:sp>
      <p:sp>
        <p:nvSpPr>
          <p:cNvPr id="10" name="TextBox 9">
            <a:extLst>
              <a:ext uri="{FF2B5EF4-FFF2-40B4-BE49-F238E27FC236}">
                <a16:creationId xmlns:a16="http://schemas.microsoft.com/office/drawing/2014/main" id="{C853A5ED-5D41-4F9E-8C19-031F81F2F048}"/>
              </a:ext>
            </a:extLst>
          </p:cNvPr>
          <p:cNvSpPr txBox="1"/>
          <p:nvPr/>
        </p:nvSpPr>
        <p:spPr>
          <a:xfrm>
            <a:off x="9483355" y="4233374"/>
            <a:ext cx="2542067" cy="2308324"/>
          </a:xfrm>
          <a:prstGeom prst="rect">
            <a:avLst/>
          </a:prstGeom>
          <a:solidFill>
            <a:schemeClr val="bg1">
              <a:lumMod val="95000"/>
            </a:schemeClr>
          </a:solidFill>
          <a:ln>
            <a:solidFill>
              <a:schemeClr val="tx1"/>
            </a:solidFill>
          </a:ln>
        </p:spPr>
        <p:txBody>
          <a:bodyPr wrap="square" rtlCol="0">
            <a:spAutoFit/>
          </a:bodyPr>
          <a:lstStyle/>
          <a:p>
            <a:r>
              <a:rPr lang="en-GB" dirty="0"/>
              <a:t>This demonstrates evidence of impact and success. Also shows how this has been taken further and impacts at both subject AND school level</a:t>
            </a:r>
          </a:p>
        </p:txBody>
      </p:sp>
      <p:cxnSp>
        <p:nvCxnSpPr>
          <p:cNvPr id="11" name="Straight Arrow Connector 10">
            <a:extLst>
              <a:ext uri="{FF2B5EF4-FFF2-40B4-BE49-F238E27FC236}">
                <a16:creationId xmlns:a16="http://schemas.microsoft.com/office/drawing/2014/main" id="{EC0FD6C7-6D77-4606-A378-1F500AA64E8D}"/>
              </a:ext>
            </a:extLst>
          </p:cNvPr>
          <p:cNvCxnSpPr>
            <a:cxnSpLocks/>
          </p:cNvCxnSpPr>
          <p:nvPr/>
        </p:nvCxnSpPr>
        <p:spPr>
          <a:xfrm flipH="1">
            <a:off x="8497244" y="1571335"/>
            <a:ext cx="683932" cy="78597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880CFBF8-2AAE-40EA-828E-DC71037D4A7E}"/>
              </a:ext>
            </a:extLst>
          </p:cNvPr>
          <p:cNvCxnSpPr>
            <a:cxnSpLocks/>
            <a:endCxn id="6" idx="3"/>
          </p:cNvCxnSpPr>
          <p:nvPr/>
        </p:nvCxnSpPr>
        <p:spPr>
          <a:xfrm flipH="1">
            <a:off x="8497244" y="2924584"/>
            <a:ext cx="1304204" cy="98058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223E9BC5-49BC-42DD-8E76-A6F116E1B375}"/>
              </a:ext>
            </a:extLst>
          </p:cNvPr>
          <p:cNvCxnSpPr>
            <a:cxnSpLocks/>
          </p:cNvCxnSpPr>
          <p:nvPr/>
        </p:nvCxnSpPr>
        <p:spPr>
          <a:xfrm flipH="1">
            <a:off x="8489677" y="5286665"/>
            <a:ext cx="993678" cy="27523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64035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883" y="1740251"/>
            <a:ext cx="9852129" cy="919395"/>
          </a:xfrm>
        </p:spPr>
        <p:txBody>
          <a:bodyPr>
            <a:normAutofit/>
          </a:bodyPr>
          <a:lstStyle/>
          <a:p>
            <a:pPr algn="l"/>
            <a:r>
              <a:rPr lang="en-GB" sz="3600" b="1" dirty="0">
                <a:solidFill>
                  <a:schemeClr val="tx1"/>
                </a:solidFill>
              </a:rPr>
              <a:t>External Assessment </a:t>
            </a:r>
          </a:p>
        </p:txBody>
      </p:sp>
      <p:sp>
        <p:nvSpPr>
          <p:cNvPr id="3" name="Subtitle 2"/>
          <p:cNvSpPr>
            <a:spLocks noGrp="1"/>
          </p:cNvSpPr>
          <p:nvPr>
            <p:ph type="subTitle" idx="1"/>
          </p:nvPr>
        </p:nvSpPr>
        <p:spPr>
          <a:xfrm>
            <a:off x="520383" y="2737854"/>
            <a:ext cx="10040937" cy="2794266"/>
          </a:xfrm>
        </p:spPr>
        <p:txBody>
          <a:bodyPr>
            <a:normAutofit fontScale="85000" lnSpcReduction="20000"/>
          </a:bodyPr>
          <a:lstStyle/>
          <a:p>
            <a:pPr marL="285750" lvl="0" indent="-285750" algn="l">
              <a:buClrTx/>
              <a:buFont typeface="Arial" panose="020B0604020202020204" pitchFamily="34" charset="0"/>
              <a:buChar char="•"/>
            </a:pPr>
            <a:r>
              <a:rPr lang="en-GB" sz="3000" dirty="0">
                <a:solidFill>
                  <a:schemeClr val="tx1"/>
                </a:solidFill>
              </a:rPr>
              <a:t>Where the panel are unable to come to a common mind on the quality of a research output, it may seek additional reports from one or more additional external experts</a:t>
            </a:r>
          </a:p>
          <a:p>
            <a:pPr marL="285750" lvl="0" indent="-285750" algn="l">
              <a:buClrTx/>
              <a:buFont typeface="Arial" panose="020B0604020202020204" pitchFamily="34" charset="0"/>
              <a:buChar char="•"/>
            </a:pPr>
            <a:r>
              <a:rPr lang="en-GB" sz="3000" dirty="0">
                <a:solidFill>
                  <a:schemeClr val="tx1"/>
                </a:solidFill>
              </a:rPr>
              <a:t>Candidates will be consulted should an external opinion be sought</a:t>
            </a:r>
          </a:p>
          <a:p>
            <a:pPr marL="285750" lvl="0" indent="-285750" algn="l">
              <a:buClrTx/>
              <a:buFont typeface="Arial" panose="020B0604020202020204" pitchFamily="34" charset="0"/>
              <a:buChar char="•"/>
            </a:pPr>
            <a:r>
              <a:rPr lang="en-GB" sz="3000" dirty="0">
                <a:solidFill>
                  <a:schemeClr val="tx1"/>
                </a:solidFill>
              </a:rPr>
              <a:t>Cases of external assessment are extremely rare </a:t>
            </a:r>
          </a:p>
          <a:p>
            <a:pPr marL="285750" indent="-285750" algn="l">
              <a:buClrTx/>
              <a:buFont typeface="Arial" panose="020B0604020202020204" pitchFamily="34" charset="0"/>
              <a:buChar char="•"/>
            </a:pPr>
            <a:r>
              <a:rPr lang="en-GB" sz="3000" dirty="0">
                <a:solidFill>
                  <a:schemeClr val="tx1"/>
                </a:solidFill>
              </a:rPr>
              <a:t>External advice will be considered, but the panel will ultimately exercise its own judgement in determining the outcome of promotion cases</a:t>
            </a:r>
          </a:p>
          <a:p>
            <a:pPr marL="285750" lvl="0" indent="-285750" algn="l">
              <a:buClrTx/>
              <a:buFont typeface="Arial" panose="020B0604020202020204" pitchFamily="34" charset="0"/>
              <a:buChar char="•"/>
            </a:pPr>
            <a:endParaRPr lang="en-GB" dirty="0">
              <a:solidFill>
                <a:schemeClr val="tx1"/>
              </a:solidFill>
            </a:endParaRPr>
          </a:p>
          <a:p>
            <a:pPr marL="285750" indent="-285750" algn="l">
              <a:buClrTx/>
              <a:buFont typeface="Arial" panose="020B0604020202020204" pitchFamily="34" charset="0"/>
              <a:buChar char="•"/>
            </a:pPr>
            <a:endParaRPr lang="en-GB" dirty="0">
              <a:solidFill>
                <a:schemeClr val="tx1"/>
              </a:solidFill>
            </a:endParaRPr>
          </a:p>
          <a:p>
            <a:pPr marL="285750" lvl="0" indent="-285750" algn="l">
              <a:buClrTx/>
              <a:buFont typeface="Arial" panose="020B0604020202020204" pitchFamily="34" charset="0"/>
              <a:buChar char="•"/>
            </a:pPr>
            <a:endParaRPr lang="en-GB" sz="2400" dirty="0">
              <a:solidFill>
                <a:schemeClr val="tx1"/>
              </a:solidFill>
            </a:endParaRPr>
          </a:p>
          <a:p>
            <a:pPr lvl="0" algn="l">
              <a:buClrTx/>
            </a:pPr>
            <a:endParaRPr lang="en-GB" sz="2800"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581931" y="312071"/>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710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451" y="1425506"/>
            <a:ext cx="9616645" cy="822760"/>
          </a:xfrm>
        </p:spPr>
        <p:txBody>
          <a:bodyPr>
            <a:noAutofit/>
          </a:bodyPr>
          <a:lstStyle/>
          <a:p>
            <a:pPr algn="l"/>
            <a:r>
              <a:rPr lang="en-GB" sz="3600" b="1" dirty="0">
                <a:solidFill>
                  <a:schemeClr val="tx1"/>
                </a:solidFill>
              </a:rPr>
              <a:t>Application Process</a:t>
            </a:r>
          </a:p>
        </p:txBody>
      </p:sp>
      <p:sp>
        <p:nvSpPr>
          <p:cNvPr id="3" name="Subtitle 2"/>
          <p:cNvSpPr>
            <a:spLocks noGrp="1"/>
          </p:cNvSpPr>
          <p:nvPr>
            <p:ph type="subTitle" idx="1"/>
          </p:nvPr>
        </p:nvSpPr>
        <p:spPr>
          <a:xfrm>
            <a:off x="721451" y="2450592"/>
            <a:ext cx="10410739" cy="3885662"/>
          </a:xfrm>
        </p:spPr>
        <p:txBody>
          <a:bodyPr>
            <a:normAutofit fontScale="92500" lnSpcReduction="20000"/>
          </a:bodyPr>
          <a:lstStyle/>
          <a:p>
            <a:pPr marL="285750" lvl="0" indent="-285750" algn="l">
              <a:buClrTx/>
              <a:buFont typeface="Arial" panose="020B0604020202020204" pitchFamily="34" charset="0"/>
              <a:buChar char="•"/>
            </a:pPr>
            <a:r>
              <a:rPr lang="en-GB" dirty="0">
                <a:solidFill>
                  <a:schemeClr val="tx1"/>
                </a:solidFill>
              </a:rPr>
              <a:t>Application form (available on the website)</a:t>
            </a:r>
          </a:p>
          <a:p>
            <a:pPr marL="742950" lvl="1" indent="-285750" algn="l">
              <a:buFont typeface="Arial" panose="020B0604020202020204" pitchFamily="34" charset="0"/>
              <a:buChar char="•"/>
            </a:pPr>
            <a:r>
              <a:rPr lang="en-GB" dirty="0">
                <a:solidFill>
                  <a:schemeClr val="tx1"/>
                </a:solidFill>
              </a:rPr>
              <a:t>Font – no smaller than point </a:t>
            </a:r>
            <a:r>
              <a:rPr lang="en-GB" dirty="0"/>
              <a:t>12</a:t>
            </a:r>
          </a:p>
          <a:p>
            <a:pPr marL="742950" lvl="1" indent="-285750" algn="l">
              <a:buFont typeface="Arial" panose="020B0604020202020204" pitchFamily="34" charset="0"/>
              <a:buChar char="•"/>
            </a:pPr>
            <a:r>
              <a:rPr lang="en-GB" dirty="0"/>
              <a:t>No longer than 750 words for each section</a:t>
            </a:r>
          </a:p>
          <a:p>
            <a:pPr marL="742950" lvl="1" indent="-285750" algn="l">
              <a:buFont typeface="Arial" panose="020B0604020202020204" pitchFamily="34" charset="0"/>
              <a:buChar char="•"/>
            </a:pPr>
            <a:r>
              <a:rPr lang="en-GB" dirty="0"/>
              <a:t>Ensure that the files are named in the required format:</a:t>
            </a:r>
          </a:p>
          <a:p>
            <a:pPr lvl="2"/>
            <a:r>
              <a:rPr lang="en-GB" sz="1900" dirty="0" err="1"/>
              <a:t>First_Lastname</a:t>
            </a:r>
            <a:r>
              <a:rPr lang="en-GB" sz="1900" dirty="0"/>
              <a:t> CV</a:t>
            </a:r>
          </a:p>
          <a:p>
            <a:pPr lvl="2"/>
            <a:r>
              <a:rPr lang="en-GB" sz="1900" dirty="0" err="1"/>
              <a:t>First_Lastname</a:t>
            </a:r>
            <a:r>
              <a:rPr lang="en-GB" sz="1900" dirty="0"/>
              <a:t> Application</a:t>
            </a:r>
          </a:p>
          <a:p>
            <a:pPr lvl="2"/>
            <a:r>
              <a:rPr lang="en-GB" sz="1900" dirty="0" err="1"/>
              <a:t>First_Lastname</a:t>
            </a:r>
            <a:r>
              <a:rPr lang="en-GB" sz="1900" dirty="0"/>
              <a:t> Outputs.1</a:t>
            </a:r>
          </a:p>
          <a:p>
            <a:pPr lvl="1" algn="l"/>
            <a:r>
              <a:rPr lang="en-GB" dirty="0"/>
              <a:t> Apply through the link provided on the website by</a:t>
            </a:r>
            <a:r>
              <a:rPr lang="en-GB" b="1" dirty="0"/>
              <a:t> Friday 24 May 2024 at 12.00pm</a:t>
            </a:r>
            <a:r>
              <a:rPr lang="en-GB" dirty="0"/>
              <a:t> </a:t>
            </a:r>
          </a:p>
          <a:p>
            <a:pPr marL="742950" lvl="1" indent="-285750" algn="l">
              <a:buFont typeface="Arial" panose="020B0604020202020204" pitchFamily="34" charset="0"/>
              <a:buChar char="•"/>
            </a:pPr>
            <a:endParaRPr lang="en-GB" dirty="0">
              <a:solidFill>
                <a:schemeClr val="tx1"/>
              </a:solidFill>
            </a:endParaRPr>
          </a:p>
          <a:p>
            <a:pPr marL="285750" lvl="0" indent="-285750" algn="l">
              <a:buClrTx/>
              <a:buFont typeface="Arial" panose="020B0604020202020204" pitchFamily="34" charset="0"/>
              <a:buChar char="•"/>
            </a:pPr>
            <a:r>
              <a:rPr lang="en-GB" dirty="0">
                <a:solidFill>
                  <a:schemeClr val="tx1"/>
                </a:solidFill>
              </a:rPr>
              <a:t>Please don’t </a:t>
            </a:r>
          </a:p>
          <a:p>
            <a:pPr marL="742950" lvl="1" indent="-285750" algn="l">
              <a:buFont typeface="Arial" panose="020B0604020202020204" pitchFamily="34" charset="0"/>
              <a:buChar char="•"/>
            </a:pPr>
            <a:r>
              <a:rPr lang="en-GB" dirty="0">
                <a:solidFill>
                  <a:schemeClr val="tx1"/>
                </a:solidFill>
              </a:rPr>
              <a:t>exceed the word count for each section. If the word count is exceeded the remaining text in the section will be deleted and not submitted to the panel. </a:t>
            </a:r>
          </a:p>
          <a:p>
            <a:pPr marL="742950" lvl="1" indent="-285750" algn="l">
              <a:buFont typeface="Arial" panose="020B0604020202020204" pitchFamily="34" charset="0"/>
              <a:buChar char="•"/>
            </a:pPr>
            <a:r>
              <a:rPr lang="en-GB" dirty="0">
                <a:solidFill>
                  <a:schemeClr val="tx1"/>
                </a:solidFill>
              </a:rPr>
              <a:t>include appendices these are not required and will not be submitted to the panel.</a:t>
            </a:r>
          </a:p>
          <a:p>
            <a:pPr marL="285750" lvl="0" indent="-285750" algn="l">
              <a:buClrTx/>
              <a:buFont typeface="Arial" panose="020B0604020202020204" pitchFamily="34" charset="0"/>
              <a:buChar char="•"/>
            </a:pPr>
            <a:endParaRPr lang="en-GB" dirty="0">
              <a:solidFill>
                <a:schemeClr val="tx1"/>
              </a:solidFill>
            </a:endParaRPr>
          </a:p>
          <a:p>
            <a:pPr algn="l">
              <a:buClrTx/>
            </a:pPr>
            <a:endParaRPr lang="en-GB" dirty="0">
              <a:solidFill>
                <a:schemeClr val="tx1"/>
              </a:solidFill>
            </a:endParaRPr>
          </a:p>
          <a:p>
            <a:pPr marL="285750" lvl="0" indent="-285750" algn="l">
              <a:buClrTx/>
              <a:buFont typeface="Arial" panose="020B0604020202020204" pitchFamily="34" charset="0"/>
              <a:buChar char="•"/>
            </a:pPr>
            <a:endParaRPr lang="en-GB" sz="2400" dirty="0">
              <a:solidFill>
                <a:schemeClr val="tx1"/>
              </a:solidFill>
            </a:endParaRPr>
          </a:p>
          <a:p>
            <a:pPr lvl="0" algn="l">
              <a:buClrTx/>
            </a:pPr>
            <a:endParaRPr lang="en-GB" sz="2800"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539987" y="408706"/>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489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2210" y="2756281"/>
            <a:ext cx="8857098" cy="3579973"/>
          </a:xfrm>
        </p:spPr>
        <p:txBody>
          <a:bodyPr>
            <a:normAutofit/>
          </a:bodyPr>
          <a:lstStyle/>
          <a:p>
            <a:pPr marL="285750" lvl="0" indent="-285750" algn="l">
              <a:buClrTx/>
              <a:buFont typeface="Arial" panose="020B0604020202020204" pitchFamily="34" charset="0"/>
              <a:buChar char="•"/>
            </a:pPr>
            <a:endParaRPr lang="en-GB" dirty="0">
              <a:solidFill>
                <a:schemeClr val="tx1"/>
              </a:solidFill>
            </a:endParaRPr>
          </a:p>
          <a:p>
            <a:pPr algn="l">
              <a:buClrTx/>
            </a:pPr>
            <a:endParaRPr lang="en-GB" dirty="0">
              <a:solidFill>
                <a:schemeClr val="tx1"/>
              </a:solidFill>
            </a:endParaRPr>
          </a:p>
          <a:p>
            <a:pPr marL="285750" lvl="0" indent="-285750" algn="l">
              <a:buClrTx/>
              <a:buFont typeface="Arial" panose="020B0604020202020204" pitchFamily="34" charset="0"/>
              <a:buChar char="•"/>
            </a:pPr>
            <a:endParaRPr lang="en-GB" sz="2400" dirty="0">
              <a:solidFill>
                <a:schemeClr val="tx1"/>
              </a:solidFill>
            </a:endParaRPr>
          </a:p>
          <a:p>
            <a:pPr lvl="0" algn="l">
              <a:buClrTx/>
            </a:pPr>
            <a:endParaRPr lang="en-GB" sz="2800" dirty="0">
              <a:solidFill>
                <a:schemeClr val="tx1"/>
              </a:solidFill>
            </a:endParaRPr>
          </a:p>
        </p:txBody>
      </p:sp>
      <p:sp>
        <p:nvSpPr>
          <p:cNvPr id="6" name="TextBox 5"/>
          <p:cNvSpPr txBox="1"/>
          <p:nvPr/>
        </p:nvSpPr>
        <p:spPr>
          <a:xfrm>
            <a:off x="0" y="4634888"/>
            <a:ext cx="7197754" cy="2223112"/>
          </a:xfrm>
          <a:prstGeom prst="rect">
            <a:avLst/>
          </a:prstGeom>
          <a:solidFill>
            <a:schemeClr val="bg1"/>
          </a:solidFill>
        </p:spPr>
        <p:txBody>
          <a:bodyPr wrap="square" rtlCol="0">
            <a:spAutoFit/>
          </a:bodyPr>
          <a:lstStyle/>
          <a:p>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0524569"/>
              </p:ext>
            </p:extLst>
          </p:nvPr>
        </p:nvGraphicFramePr>
        <p:xfrm>
          <a:off x="516835" y="2876278"/>
          <a:ext cx="4763386" cy="2418324"/>
        </p:xfrm>
        <a:graphic>
          <a:graphicData uri="http://schemas.openxmlformats.org/drawingml/2006/table">
            <a:tbl>
              <a:tblPr>
                <a:tableStyleId>{5C22544A-7EE6-4342-B048-85BDC9FD1C3A}</a:tableStyleId>
              </a:tblPr>
              <a:tblGrid>
                <a:gridCol w="4763386">
                  <a:extLst>
                    <a:ext uri="{9D8B030D-6E8A-4147-A177-3AD203B41FA5}">
                      <a16:colId xmlns:a16="http://schemas.microsoft.com/office/drawing/2014/main" val="4024778558"/>
                    </a:ext>
                  </a:extLst>
                </a:gridCol>
              </a:tblGrid>
              <a:tr h="277941">
                <a:tc>
                  <a:txBody>
                    <a:bodyPr/>
                    <a:lstStyle/>
                    <a:p>
                      <a:pPr algn="l" fontAlgn="b"/>
                      <a:r>
                        <a:rPr lang="en-GB" sz="1400" b="1" u="none" strike="noStrike" dirty="0">
                          <a:effectLst/>
                        </a:rPr>
                        <a:t>Senior Lecturer </a:t>
                      </a:r>
                      <a:endParaRPr lang="en-GB" sz="1400" b="1"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4070288753"/>
                  </a:ext>
                </a:extLst>
              </a:tr>
              <a:tr h="2140383">
                <a:tc>
                  <a:txBody>
                    <a:bodyPr/>
                    <a:lstStyle/>
                    <a:p>
                      <a:pPr algn="l" fontAlgn="b"/>
                      <a:endParaRPr lang="en-GB" sz="1400" u="none" strike="noStrike" dirty="0">
                        <a:effectLst/>
                      </a:endParaRPr>
                    </a:p>
                    <a:p>
                      <a:pPr algn="l" fontAlgn="b"/>
                      <a:r>
                        <a:rPr lang="en-GB" sz="1400" u="none" strike="noStrike" dirty="0">
                          <a:effectLst/>
                        </a:rPr>
                        <a:t>1. A Chair, who will be a Pro Vice-Chancellor or higher;</a:t>
                      </a:r>
                      <a:br>
                        <a:rPr lang="en-GB" sz="1400" u="none" strike="noStrike" dirty="0">
                          <a:effectLst/>
                        </a:rPr>
                      </a:br>
                      <a:r>
                        <a:rPr lang="en-GB" sz="1400" u="none" strike="noStrike" dirty="0">
                          <a:effectLst/>
                        </a:rPr>
                        <a:t>2. A senior member of staff, normally a Head of School or Pro Vice-Chancellor;</a:t>
                      </a:r>
                      <a:br>
                        <a:rPr lang="en-GB" sz="1400" u="none" strike="noStrike" dirty="0">
                          <a:effectLst/>
                        </a:rPr>
                      </a:br>
                      <a:r>
                        <a:rPr lang="en-GB" sz="1400" u="none" strike="noStrike" dirty="0">
                          <a:effectLst/>
                        </a:rPr>
                        <a:t>3. A member of staff who has expertise in, and understanding of, research and REF requirements;</a:t>
                      </a:r>
                      <a:br>
                        <a:rPr lang="en-GB" sz="1400" u="none" strike="noStrike" dirty="0">
                          <a:effectLst/>
                        </a:rPr>
                      </a:br>
                      <a:r>
                        <a:rPr lang="en-GB" sz="1400" u="none" strike="noStrike" dirty="0">
                          <a:effectLst/>
                        </a:rPr>
                        <a:t>4. Two member of Hope’s professoriate;</a:t>
                      </a:r>
                      <a:br>
                        <a:rPr lang="en-GB" sz="1400" u="none" strike="noStrike" dirty="0">
                          <a:effectLst/>
                        </a:rPr>
                      </a:br>
                      <a:r>
                        <a:rPr lang="en-GB" sz="1400" u="none" strike="noStrike" dirty="0">
                          <a:effectLst/>
                        </a:rPr>
                        <a:t>5. A member, or recent member, of Council;</a:t>
                      </a:r>
                      <a:endParaRPr lang="en-GB"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67047629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49277478"/>
              </p:ext>
            </p:extLst>
          </p:nvPr>
        </p:nvGraphicFramePr>
        <p:xfrm>
          <a:off x="5957885" y="2876276"/>
          <a:ext cx="5532722" cy="2373326"/>
        </p:xfrm>
        <a:graphic>
          <a:graphicData uri="http://schemas.openxmlformats.org/drawingml/2006/table">
            <a:tbl>
              <a:tblPr>
                <a:tableStyleId>{5C22544A-7EE6-4342-B048-85BDC9FD1C3A}</a:tableStyleId>
              </a:tblPr>
              <a:tblGrid>
                <a:gridCol w="5532722">
                  <a:extLst>
                    <a:ext uri="{9D8B030D-6E8A-4147-A177-3AD203B41FA5}">
                      <a16:colId xmlns:a16="http://schemas.microsoft.com/office/drawing/2014/main" val="3668440588"/>
                    </a:ext>
                  </a:extLst>
                </a:gridCol>
              </a:tblGrid>
              <a:tr h="264625">
                <a:tc>
                  <a:txBody>
                    <a:bodyPr/>
                    <a:lstStyle/>
                    <a:p>
                      <a:pPr algn="l" fontAlgn="b"/>
                      <a:r>
                        <a:rPr lang="en-GB" sz="1400" b="1" u="none" strike="noStrike" dirty="0">
                          <a:effectLst/>
                        </a:rPr>
                        <a:t>Senior Professional Tutor</a:t>
                      </a:r>
                      <a:endParaRPr lang="en-GB" sz="1400" b="1"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2857956140"/>
                  </a:ext>
                </a:extLst>
              </a:tr>
              <a:tr h="2108701">
                <a:tc>
                  <a:txBody>
                    <a:bodyPr/>
                    <a:lstStyle/>
                    <a:p>
                      <a:pPr algn="l" fontAlgn="b"/>
                      <a:endParaRPr lang="en-GB" sz="1400" u="none" strike="noStrike" dirty="0">
                        <a:effectLst/>
                      </a:endParaRPr>
                    </a:p>
                    <a:p>
                      <a:pPr marL="342900" indent="-342900" algn="l" fontAlgn="b">
                        <a:buAutoNum type="arabicPeriod"/>
                      </a:pPr>
                      <a:r>
                        <a:rPr lang="en-GB" sz="1400" u="none" strike="noStrike" dirty="0">
                          <a:effectLst/>
                        </a:rPr>
                        <a:t>A Chair, who will be a Pro Vice-Chancellor or higher; </a:t>
                      </a:r>
                    </a:p>
                    <a:p>
                      <a:pPr marL="342900" indent="-342900" algn="l" fontAlgn="b">
                        <a:buAutoNum type="arabicPeriod"/>
                      </a:pPr>
                      <a:r>
                        <a:rPr lang="en-GB" sz="1400" u="none" strike="noStrike" dirty="0">
                          <a:effectLst/>
                        </a:rPr>
                        <a:t> A senior member of staff, normally a Head of School or Pro Vice-Chancellor; </a:t>
                      </a:r>
                    </a:p>
                    <a:p>
                      <a:pPr marL="342900" indent="-342900" algn="l" fontAlgn="b">
                        <a:buAutoNum type="arabicPeriod"/>
                      </a:pPr>
                      <a:r>
                        <a:rPr lang="en-GB" sz="1400" u="none" strike="noStrike" dirty="0">
                          <a:effectLst/>
                        </a:rPr>
                        <a:t>Two members of staff who have expertise in, and understanding of, professional practice requirements; </a:t>
                      </a:r>
                    </a:p>
                    <a:p>
                      <a:pPr marL="342900" indent="-342900" algn="l" fontAlgn="b">
                        <a:buAutoNum type="arabicPeriod"/>
                      </a:pPr>
                      <a:r>
                        <a:rPr lang="en-GB" sz="1400" u="none" strike="noStrike" dirty="0">
                          <a:effectLst/>
                        </a:rPr>
                        <a:t>One member of Hope’s professoriate; </a:t>
                      </a:r>
                    </a:p>
                    <a:p>
                      <a:pPr marL="342900" indent="-342900" algn="l" fontAlgn="b">
                        <a:buAutoNum type="arabicPeriod"/>
                      </a:pPr>
                      <a:r>
                        <a:rPr lang="en-GB" sz="1400" u="none" strike="noStrike" dirty="0">
                          <a:effectLst/>
                        </a:rPr>
                        <a:t>A member, or recent member, of Council; </a:t>
                      </a:r>
                      <a:endParaRPr lang="en-GB" sz="14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000078569"/>
                  </a:ext>
                </a:extLst>
              </a:tr>
            </a:tbl>
          </a:graphicData>
        </a:graphic>
      </p:graphicFrame>
      <p:sp>
        <p:nvSpPr>
          <p:cNvPr id="16" name="TextBox 15"/>
          <p:cNvSpPr txBox="1"/>
          <p:nvPr/>
        </p:nvSpPr>
        <p:spPr>
          <a:xfrm>
            <a:off x="444551" y="1833198"/>
            <a:ext cx="6308651" cy="646331"/>
          </a:xfrm>
          <a:prstGeom prst="rect">
            <a:avLst/>
          </a:prstGeom>
          <a:noFill/>
        </p:spPr>
        <p:txBody>
          <a:bodyPr wrap="square" rtlCol="0">
            <a:spAutoFit/>
          </a:bodyPr>
          <a:lstStyle/>
          <a:p>
            <a:r>
              <a:rPr lang="en-GB" sz="3600" b="1" dirty="0">
                <a:latin typeface="+mj-lt"/>
                <a:ea typeface="+mj-ea"/>
                <a:cs typeface="+mj-cs"/>
              </a:rPr>
              <a:t>Promotion Panel </a:t>
            </a:r>
          </a:p>
        </p:txBody>
      </p:sp>
      <p:pic>
        <p:nvPicPr>
          <p:cNvPr id="9" name="Picture 2" descr="Liverpool Hope Logo">
            <a:hlinkClick r:id="rId2"/>
            <a:extLst>
              <a:ext uri="{FF2B5EF4-FFF2-40B4-BE49-F238E27FC236}">
                <a16:creationId xmlns:a16="http://schemas.microsoft.com/office/drawing/2014/main" id="{489F542E-76A3-42FE-B8FB-7BC39C8270CD}"/>
              </a:ext>
            </a:extLst>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812618" y="283934"/>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172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3866" y="1836886"/>
            <a:ext cx="9574232" cy="822760"/>
          </a:xfrm>
        </p:spPr>
        <p:txBody>
          <a:bodyPr>
            <a:noAutofit/>
          </a:bodyPr>
          <a:lstStyle/>
          <a:p>
            <a:pPr algn="l"/>
            <a:r>
              <a:rPr lang="en-GB" sz="3600" b="1" dirty="0">
                <a:solidFill>
                  <a:schemeClr val="tx1"/>
                </a:solidFill>
              </a:rPr>
              <a:t>Recommendation and Outcome</a:t>
            </a:r>
          </a:p>
        </p:txBody>
      </p:sp>
      <p:sp>
        <p:nvSpPr>
          <p:cNvPr id="5" name="Subtitle 2"/>
          <p:cNvSpPr>
            <a:spLocks noGrp="1"/>
          </p:cNvSpPr>
          <p:nvPr>
            <p:ph type="subTitle" idx="1"/>
          </p:nvPr>
        </p:nvSpPr>
        <p:spPr>
          <a:xfrm>
            <a:off x="763866" y="2966594"/>
            <a:ext cx="8857098" cy="1966720"/>
          </a:xfrm>
        </p:spPr>
        <p:txBody>
          <a:bodyPr>
            <a:normAutofit fontScale="92500" lnSpcReduction="10000"/>
          </a:bodyPr>
          <a:lstStyle/>
          <a:p>
            <a:pPr marL="285750" lvl="0" indent="-285750" algn="l">
              <a:buClrTx/>
              <a:buFont typeface="Arial" panose="020B0604020202020204" pitchFamily="34" charset="0"/>
              <a:buChar char="•"/>
            </a:pPr>
            <a:r>
              <a:rPr lang="en-GB" dirty="0">
                <a:solidFill>
                  <a:schemeClr val="tx1"/>
                </a:solidFill>
              </a:rPr>
              <a:t>Once a panel decision has been made a recommendation will be submitted to the Vice Chancellor</a:t>
            </a:r>
          </a:p>
          <a:p>
            <a:pPr marL="285750" lvl="0" indent="-285750" algn="l">
              <a:buClrTx/>
              <a:buFont typeface="Arial" panose="020B0604020202020204" pitchFamily="34" charset="0"/>
              <a:buChar char="•"/>
            </a:pPr>
            <a:r>
              <a:rPr lang="en-GB" dirty="0">
                <a:solidFill>
                  <a:schemeClr val="tx1"/>
                </a:solidFill>
              </a:rPr>
              <a:t>The Vice Chancellor has the final say on outcomes</a:t>
            </a:r>
          </a:p>
          <a:p>
            <a:pPr marL="285750" indent="-285750" algn="l">
              <a:buFont typeface="Arial" panose="020B0604020202020204" pitchFamily="34" charset="0"/>
              <a:buChar char="•"/>
            </a:pPr>
            <a:r>
              <a:rPr lang="en-GB" dirty="0">
                <a:solidFill>
                  <a:schemeClr val="tx1"/>
                </a:solidFill>
              </a:rPr>
              <a:t>Once the recommendations have been shared with the Vice Chancellor </a:t>
            </a:r>
            <a:r>
              <a:rPr lang="en-GB" dirty="0"/>
              <a:t>and outcomes agreed, a</a:t>
            </a:r>
            <a:r>
              <a:rPr lang="en-GB" dirty="0">
                <a:solidFill>
                  <a:schemeClr val="tx1"/>
                </a:solidFill>
              </a:rPr>
              <a:t> letter will be sent to you from the promotions email account (</a:t>
            </a:r>
            <a:r>
              <a:rPr lang="en-GB" dirty="0">
                <a:solidFill>
                  <a:schemeClr val="tx1"/>
                </a:solidFill>
                <a:hlinkClick r:id="rId2"/>
              </a:rPr>
              <a:t>promotions@hope.ac.uk</a:t>
            </a:r>
            <a:r>
              <a:rPr lang="en-GB" dirty="0">
                <a:solidFill>
                  <a:schemeClr val="tx1"/>
                </a:solidFill>
              </a:rPr>
              <a:t>)</a:t>
            </a:r>
          </a:p>
          <a:p>
            <a:pPr marL="285750" lvl="0" indent="-285750" algn="l">
              <a:buClrTx/>
              <a:buFont typeface="Arial" panose="020B0604020202020204" pitchFamily="34" charset="0"/>
              <a:buChar char="•"/>
            </a:pPr>
            <a:endParaRPr lang="en-GB" dirty="0">
              <a:solidFill>
                <a:schemeClr val="tx1"/>
              </a:solidFill>
            </a:endParaRPr>
          </a:p>
          <a:p>
            <a:pPr marL="285750" lvl="0" indent="-285750" algn="l">
              <a:buClrTx/>
              <a:buFont typeface="Arial" panose="020B0604020202020204" pitchFamily="34" charset="0"/>
              <a:buChar char="•"/>
            </a:pPr>
            <a:endParaRPr lang="en-GB" dirty="0">
              <a:solidFill>
                <a:schemeClr val="tx1"/>
              </a:solidFill>
            </a:endParaRPr>
          </a:p>
          <a:p>
            <a:pPr algn="l">
              <a:buClrTx/>
            </a:pPr>
            <a:endParaRPr lang="en-GB" dirty="0">
              <a:solidFill>
                <a:schemeClr val="tx1"/>
              </a:solidFill>
            </a:endParaRPr>
          </a:p>
          <a:p>
            <a:pPr marL="285750" lvl="0" indent="-285750" algn="l">
              <a:buClrTx/>
              <a:buFont typeface="Arial" panose="020B0604020202020204" pitchFamily="34" charset="0"/>
              <a:buChar char="•"/>
            </a:pPr>
            <a:endParaRPr lang="en-GB" sz="2400" dirty="0">
              <a:solidFill>
                <a:schemeClr val="tx1"/>
              </a:solidFill>
            </a:endParaRPr>
          </a:p>
          <a:p>
            <a:pPr lvl="0" algn="l">
              <a:buClrTx/>
            </a:pPr>
            <a:endParaRPr lang="en-GB" sz="2800" dirty="0">
              <a:solidFill>
                <a:schemeClr val="tx1"/>
              </a:solidFill>
            </a:endParaRPr>
          </a:p>
        </p:txBody>
      </p:sp>
      <p:pic>
        <p:nvPicPr>
          <p:cNvPr id="1026" name="Picture 2" descr="Liverpool Hope Logo">
            <a:hlinkClick r:id="rId3"/>
          </p:cNvPr>
          <p:cNvPicPr>
            <a:picLocks noChangeAspect="1" noChangeArrowheads="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841990" y="408706"/>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77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392" y="2151489"/>
            <a:ext cx="5989320" cy="822760"/>
          </a:xfrm>
        </p:spPr>
        <p:txBody>
          <a:bodyPr>
            <a:noAutofit/>
          </a:bodyPr>
          <a:lstStyle/>
          <a:p>
            <a:pPr algn="l"/>
            <a:r>
              <a:rPr lang="en-GB" sz="3600" b="1" dirty="0">
                <a:solidFill>
                  <a:schemeClr val="tx1"/>
                </a:solidFill>
              </a:rPr>
              <a:t>Session Purpose</a:t>
            </a:r>
          </a:p>
        </p:txBody>
      </p:sp>
      <p:sp>
        <p:nvSpPr>
          <p:cNvPr id="3" name="Subtitle 2"/>
          <p:cNvSpPr>
            <a:spLocks noGrp="1"/>
          </p:cNvSpPr>
          <p:nvPr>
            <p:ph type="subTitle" idx="1"/>
          </p:nvPr>
        </p:nvSpPr>
        <p:spPr>
          <a:xfrm>
            <a:off x="850392" y="3220896"/>
            <a:ext cx="8200881" cy="2408934"/>
          </a:xfrm>
        </p:spPr>
        <p:txBody>
          <a:bodyPr>
            <a:normAutofit/>
          </a:bodyPr>
          <a:lstStyle/>
          <a:p>
            <a:pPr marL="285750" indent="-285750" algn="l">
              <a:buClrTx/>
              <a:buFont typeface="Arial" panose="020B0604020202020204" pitchFamily="34" charset="0"/>
              <a:buChar char="•"/>
            </a:pPr>
            <a:r>
              <a:rPr lang="en-GB" sz="2400" dirty="0">
                <a:solidFill>
                  <a:schemeClr val="tx1"/>
                </a:solidFill>
              </a:rPr>
              <a:t>To explain the promotion process</a:t>
            </a:r>
          </a:p>
          <a:p>
            <a:pPr marL="285750" indent="-285750" algn="l">
              <a:buFont typeface="Arial" panose="020B0604020202020204" pitchFamily="34" charset="0"/>
              <a:buChar char="•"/>
            </a:pPr>
            <a:r>
              <a:rPr lang="en-GB" sz="2400" dirty="0">
                <a:solidFill>
                  <a:schemeClr val="tx1"/>
                </a:solidFill>
              </a:rPr>
              <a:t>To introduce each </a:t>
            </a:r>
            <a:r>
              <a:rPr lang="en-GB" dirty="0"/>
              <a:t>section of the application and to discuss their associated criteria </a:t>
            </a:r>
            <a:r>
              <a:rPr lang="en-GB" sz="2400" dirty="0">
                <a:solidFill>
                  <a:schemeClr val="tx1"/>
                </a:solidFill>
              </a:rPr>
              <a:t>in general terms</a:t>
            </a:r>
          </a:p>
          <a:p>
            <a:pPr marL="285750" indent="-285750" algn="l">
              <a:buClrTx/>
              <a:buFont typeface="Arial" panose="020B0604020202020204" pitchFamily="34" charset="0"/>
              <a:buChar char="•"/>
            </a:pPr>
            <a:r>
              <a:rPr lang="en-GB" sz="2400" dirty="0">
                <a:solidFill>
                  <a:schemeClr val="tx1"/>
                </a:solidFill>
              </a:rPr>
              <a:t> Address specific questions from prospective applicants</a:t>
            </a: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702649" y="312070"/>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783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508" y="1836886"/>
            <a:ext cx="9658590" cy="822760"/>
          </a:xfrm>
        </p:spPr>
        <p:txBody>
          <a:bodyPr>
            <a:noAutofit/>
          </a:bodyPr>
          <a:lstStyle/>
          <a:p>
            <a:pPr algn="l"/>
            <a:r>
              <a:rPr lang="en-GB" sz="3600" b="1" dirty="0">
                <a:solidFill>
                  <a:schemeClr val="tx1"/>
                </a:solidFill>
              </a:rPr>
              <a:t>Feedback </a:t>
            </a:r>
          </a:p>
        </p:txBody>
      </p:sp>
      <p:sp>
        <p:nvSpPr>
          <p:cNvPr id="5" name="Subtitle 2"/>
          <p:cNvSpPr>
            <a:spLocks noGrp="1"/>
          </p:cNvSpPr>
          <p:nvPr>
            <p:ph type="subTitle" idx="1"/>
          </p:nvPr>
        </p:nvSpPr>
        <p:spPr>
          <a:xfrm>
            <a:off x="679507" y="2785449"/>
            <a:ext cx="10796631" cy="2825811"/>
          </a:xfrm>
        </p:spPr>
        <p:txBody>
          <a:bodyPr>
            <a:normAutofit fontScale="85000" lnSpcReduction="20000"/>
          </a:bodyPr>
          <a:lstStyle/>
          <a:p>
            <a:pPr marL="285750" lvl="0" indent="-285750" algn="l">
              <a:buClrTx/>
              <a:buFont typeface="Arial" panose="020B0604020202020204" pitchFamily="34" charset="0"/>
              <a:buChar char="•"/>
            </a:pPr>
            <a:r>
              <a:rPr lang="en-GB" dirty="0">
                <a:solidFill>
                  <a:schemeClr val="tx1"/>
                </a:solidFill>
              </a:rPr>
              <a:t>A member of the Promotions Panel with a member of the Personnel Department will be available to meet with you to explain the reason for the decision that has been taken and answer an process questions </a:t>
            </a:r>
          </a:p>
          <a:p>
            <a:pPr marL="285750" lvl="0" indent="-285750" algn="l">
              <a:buClrTx/>
              <a:buFont typeface="Arial" panose="020B0604020202020204" pitchFamily="34" charset="0"/>
              <a:buChar char="•"/>
            </a:pPr>
            <a:r>
              <a:rPr lang="en-GB" dirty="0">
                <a:solidFill>
                  <a:schemeClr val="tx1"/>
                </a:solidFill>
              </a:rPr>
              <a:t>Feedback meetings can be provided to all applicants but will only be given by request</a:t>
            </a:r>
          </a:p>
          <a:p>
            <a:pPr marL="285750" lvl="0" indent="-285750" algn="l">
              <a:buClrTx/>
              <a:buFont typeface="Arial" panose="020B0604020202020204" pitchFamily="34" charset="0"/>
              <a:buChar char="•"/>
            </a:pPr>
            <a:r>
              <a:rPr lang="en-GB" dirty="0">
                <a:solidFill>
                  <a:schemeClr val="tx1"/>
                </a:solidFill>
              </a:rPr>
              <a:t>Should you request a feedback meeting your written feedback will be sent prior to the verbal feedback. </a:t>
            </a:r>
          </a:p>
          <a:p>
            <a:pPr marL="285750" lvl="0" indent="-285750" algn="l">
              <a:buClrTx/>
              <a:buFont typeface="Arial" panose="020B0604020202020204" pitchFamily="34" charset="0"/>
              <a:buChar char="•"/>
            </a:pPr>
            <a:r>
              <a:rPr lang="en-GB" dirty="0">
                <a:solidFill>
                  <a:schemeClr val="tx1"/>
                </a:solidFill>
              </a:rPr>
              <a:t>Written feedback is not verbatim and provides an overview of what was discussed. The points in this feedback are designed to be discussed in more detail during a verbal feedback meeting.</a:t>
            </a:r>
          </a:p>
          <a:p>
            <a:pPr marL="285750" lvl="0" indent="-285750" algn="l">
              <a:buClrTx/>
              <a:buFont typeface="Arial" panose="020B0604020202020204" pitchFamily="34" charset="0"/>
              <a:buChar char="•"/>
            </a:pPr>
            <a:r>
              <a:rPr lang="en-GB" dirty="0">
                <a:solidFill>
                  <a:schemeClr val="tx1"/>
                </a:solidFill>
              </a:rPr>
              <a:t>The meeting will focus only on the broad categories and identify general areas where the Panel took the view that there was need for further development </a:t>
            </a:r>
          </a:p>
          <a:p>
            <a:pPr marL="285750" lvl="0" indent="-285750" algn="l">
              <a:buClrTx/>
              <a:buFont typeface="Arial" panose="020B0604020202020204" pitchFamily="34" charset="0"/>
              <a:buChar char="•"/>
            </a:pPr>
            <a:endParaRPr lang="en-GB" dirty="0">
              <a:solidFill>
                <a:schemeClr val="tx1"/>
              </a:solidFill>
            </a:endParaRPr>
          </a:p>
          <a:p>
            <a:pPr algn="l">
              <a:buClrTx/>
            </a:pPr>
            <a:endParaRPr lang="en-GB" dirty="0">
              <a:solidFill>
                <a:schemeClr val="tx1"/>
              </a:solidFill>
            </a:endParaRPr>
          </a:p>
          <a:p>
            <a:pPr marL="285750" lvl="0" indent="-285750" algn="l">
              <a:buClrTx/>
              <a:buFont typeface="Arial" panose="020B0604020202020204" pitchFamily="34" charset="0"/>
              <a:buChar char="•"/>
            </a:pPr>
            <a:endParaRPr lang="en-GB" sz="2400" dirty="0">
              <a:solidFill>
                <a:schemeClr val="tx1"/>
              </a:solidFill>
            </a:endParaRPr>
          </a:p>
          <a:p>
            <a:pPr lvl="0" algn="l">
              <a:buClrTx/>
            </a:pPr>
            <a:endParaRPr lang="en-GB" sz="2800"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623876" y="408706"/>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172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46836-3D9E-44CB-B493-8654C521A2B0}"/>
              </a:ext>
            </a:extLst>
          </p:cNvPr>
          <p:cNvSpPr>
            <a:spLocks noGrp="1"/>
          </p:cNvSpPr>
          <p:nvPr>
            <p:ph type="title"/>
          </p:nvPr>
        </p:nvSpPr>
        <p:spPr>
          <a:xfrm>
            <a:off x="616320" y="1836886"/>
            <a:ext cx="10515600" cy="1325563"/>
          </a:xfrm>
        </p:spPr>
        <p:txBody>
          <a:bodyPr>
            <a:normAutofit/>
          </a:bodyPr>
          <a:lstStyle/>
          <a:p>
            <a:r>
              <a:rPr lang="en-GB" sz="3600" b="1" dirty="0"/>
              <a:t>Questions?</a:t>
            </a:r>
          </a:p>
        </p:txBody>
      </p:sp>
      <p:pic>
        <p:nvPicPr>
          <p:cNvPr id="4" name="Picture 2" descr="Liverpool Hope Logo">
            <a:hlinkClick r:id="rId2"/>
            <a:extLst>
              <a:ext uri="{FF2B5EF4-FFF2-40B4-BE49-F238E27FC236}">
                <a16:creationId xmlns:a16="http://schemas.microsoft.com/office/drawing/2014/main" id="{594764B0-6727-4D70-A294-A1BA5ECC4C6A}"/>
              </a:ext>
            </a:extLst>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623876" y="408706"/>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305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203" y="2345670"/>
            <a:ext cx="9448092" cy="296945"/>
          </a:xfrm>
        </p:spPr>
        <p:txBody>
          <a:bodyPr>
            <a:noAutofit/>
          </a:bodyPr>
          <a:lstStyle/>
          <a:p>
            <a:pPr algn="l"/>
            <a:r>
              <a:rPr lang="en-GB" sz="3600" b="1" dirty="0">
                <a:solidFill>
                  <a:schemeClr val="tx1"/>
                </a:solidFill>
              </a:rPr>
              <a:t>Questions after this briefing session</a:t>
            </a:r>
          </a:p>
        </p:txBody>
      </p:sp>
      <p:sp>
        <p:nvSpPr>
          <p:cNvPr id="5" name="Subtitle 2"/>
          <p:cNvSpPr>
            <a:spLocks noGrp="1"/>
          </p:cNvSpPr>
          <p:nvPr>
            <p:ph type="subTitle" idx="1"/>
          </p:nvPr>
        </p:nvSpPr>
        <p:spPr>
          <a:xfrm>
            <a:off x="715809" y="2802480"/>
            <a:ext cx="10534164" cy="2825811"/>
          </a:xfrm>
        </p:spPr>
        <p:txBody>
          <a:bodyPr>
            <a:normAutofit fontScale="92500" lnSpcReduction="10000"/>
          </a:bodyPr>
          <a:lstStyle/>
          <a:p>
            <a:pPr marL="285750" lvl="0" indent="-285750" algn="l">
              <a:buClrTx/>
              <a:buFont typeface="Arial" panose="020B0604020202020204" pitchFamily="34" charset="0"/>
              <a:buChar char="•"/>
            </a:pPr>
            <a:r>
              <a:rPr lang="en-GB" dirty="0">
                <a:solidFill>
                  <a:schemeClr val="tx1"/>
                </a:solidFill>
              </a:rPr>
              <a:t>If you have questions regarding the process or the criteria please direct these to Karen Jones through the promotions email </a:t>
            </a:r>
            <a:r>
              <a:rPr lang="en-GB" dirty="0">
                <a:solidFill>
                  <a:schemeClr val="tx1"/>
                </a:solidFill>
                <a:hlinkClick r:id="rId2"/>
              </a:rPr>
              <a:t>Promotions@hope.ac.uk</a:t>
            </a:r>
            <a:r>
              <a:rPr lang="en-GB" dirty="0">
                <a:solidFill>
                  <a:schemeClr val="tx1"/>
                </a:solidFill>
              </a:rPr>
              <a:t> </a:t>
            </a:r>
          </a:p>
          <a:p>
            <a:pPr marL="285750" lvl="0" indent="-285750" algn="l">
              <a:buClrTx/>
              <a:buFont typeface="Arial" panose="020B0604020202020204" pitchFamily="34" charset="0"/>
              <a:buChar char="•"/>
            </a:pPr>
            <a:r>
              <a:rPr lang="en-GB" dirty="0">
                <a:solidFill>
                  <a:schemeClr val="tx1"/>
                </a:solidFill>
              </a:rPr>
              <a:t>Karen will seek an answer from the appropriate person and provide an appropriate response </a:t>
            </a:r>
          </a:p>
          <a:p>
            <a:pPr marL="285750" lvl="0" indent="-285750" algn="l">
              <a:buClrTx/>
              <a:buFont typeface="Arial" panose="020B0604020202020204" pitchFamily="34" charset="0"/>
              <a:buChar char="•"/>
            </a:pPr>
            <a:r>
              <a:rPr lang="en-GB" dirty="0">
                <a:solidFill>
                  <a:schemeClr val="tx1"/>
                </a:solidFill>
              </a:rPr>
              <a:t>This ensures that </a:t>
            </a:r>
          </a:p>
          <a:p>
            <a:pPr marL="742950" lvl="1" indent="-285750" algn="l">
              <a:buFont typeface="Arial" panose="020B0604020202020204" pitchFamily="34" charset="0"/>
              <a:buChar char="•"/>
            </a:pPr>
            <a:r>
              <a:rPr lang="en-GB" dirty="0">
                <a:solidFill>
                  <a:schemeClr val="tx1"/>
                </a:solidFill>
              </a:rPr>
              <a:t>All candidates get consistent advice.</a:t>
            </a:r>
          </a:p>
          <a:p>
            <a:pPr marL="742950" lvl="1" indent="-285750" algn="l">
              <a:buFont typeface="Arial" panose="020B0604020202020204" pitchFamily="34" charset="0"/>
              <a:buChar char="•"/>
            </a:pPr>
            <a:r>
              <a:rPr lang="en-GB" dirty="0">
                <a:solidFill>
                  <a:schemeClr val="tx1"/>
                </a:solidFill>
              </a:rPr>
              <a:t>We can see if there are any common themes occurring in the questions.</a:t>
            </a:r>
          </a:p>
          <a:p>
            <a:pPr marL="742950" lvl="1" indent="-285750" algn="l">
              <a:buFont typeface="Arial" panose="020B0604020202020204" pitchFamily="34" charset="0"/>
              <a:buChar char="•"/>
            </a:pPr>
            <a:r>
              <a:rPr lang="en-GB" dirty="0">
                <a:solidFill>
                  <a:schemeClr val="tx1"/>
                </a:solidFill>
              </a:rPr>
              <a:t>We can convey any information / further clarity to the wider university if needed. </a:t>
            </a:r>
          </a:p>
          <a:p>
            <a:pPr marL="285750" lvl="0" indent="-285750" algn="l">
              <a:buClrTx/>
              <a:buFont typeface="Arial" panose="020B0604020202020204" pitchFamily="34" charset="0"/>
              <a:buChar char="•"/>
            </a:pPr>
            <a:endParaRPr lang="en-GB" dirty="0">
              <a:solidFill>
                <a:schemeClr val="tx1"/>
              </a:solidFill>
            </a:endParaRPr>
          </a:p>
          <a:p>
            <a:pPr algn="l">
              <a:buClrTx/>
            </a:pPr>
            <a:endParaRPr lang="en-GB" dirty="0">
              <a:solidFill>
                <a:schemeClr val="tx1"/>
              </a:solidFill>
            </a:endParaRPr>
          </a:p>
          <a:p>
            <a:pPr marL="285750" lvl="0" indent="-285750" algn="l">
              <a:buClrTx/>
              <a:buFont typeface="Arial" panose="020B0604020202020204" pitchFamily="34" charset="0"/>
              <a:buChar char="•"/>
            </a:pPr>
            <a:endParaRPr lang="en-GB" sz="2400" dirty="0">
              <a:solidFill>
                <a:schemeClr val="tx1"/>
              </a:solidFill>
            </a:endParaRPr>
          </a:p>
          <a:p>
            <a:pPr lvl="0" algn="l">
              <a:buClrTx/>
            </a:pPr>
            <a:endParaRPr lang="en-GB" sz="2800" dirty="0">
              <a:solidFill>
                <a:schemeClr val="tx1"/>
              </a:solidFill>
            </a:endParaRPr>
          </a:p>
        </p:txBody>
      </p:sp>
      <p:pic>
        <p:nvPicPr>
          <p:cNvPr id="1026" name="Picture 2" descr="Liverpool Hope Logo">
            <a:hlinkClick r:id="rId3"/>
          </p:cNvPr>
          <p:cNvPicPr>
            <a:picLocks noChangeAspect="1" noChangeArrowheads="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723438" y="391674"/>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096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2463" y="2439882"/>
            <a:ext cx="9448092" cy="3035247"/>
          </a:xfrm>
        </p:spPr>
        <p:txBody>
          <a:bodyPr>
            <a:noAutofit/>
          </a:bodyPr>
          <a:lstStyle/>
          <a:p>
            <a:pPr algn="l"/>
            <a:r>
              <a:rPr lang="en-GB" sz="3600" b="1" dirty="0">
                <a:solidFill>
                  <a:schemeClr val="tx1"/>
                </a:solidFill>
              </a:rPr>
              <a:t>Thank you for attending.</a:t>
            </a:r>
            <a:br>
              <a:rPr lang="en-GB" sz="3600" b="1" dirty="0">
                <a:solidFill>
                  <a:schemeClr val="tx1"/>
                </a:solidFill>
              </a:rPr>
            </a:br>
            <a:br>
              <a:rPr lang="en-GB" sz="3600" b="1" dirty="0">
                <a:solidFill>
                  <a:schemeClr val="tx1"/>
                </a:solidFill>
              </a:rPr>
            </a:br>
            <a:r>
              <a:rPr lang="en-GB" sz="3600" b="1" dirty="0">
                <a:solidFill>
                  <a:schemeClr val="tx1"/>
                </a:solidFill>
              </a:rPr>
              <a:t>I wish you the best of luck with your application.</a:t>
            </a:r>
            <a:br>
              <a:rPr lang="en-GB" sz="3600" b="1" dirty="0">
                <a:solidFill>
                  <a:schemeClr val="tx1"/>
                </a:solidFill>
              </a:rPr>
            </a:br>
            <a:br>
              <a:rPr lang="en-GB" sz="3600" b="1" dirty="0">
                <a:solidFill>
                  <a:schemeClr val="tx1"/>
                </a:solidFill>
              </a:rPr>
            </a:br>
            <a:endParaRPr lang="en-GB" sz="3600" b="1"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800698" y="379183"/>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836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0648" y="1978618"/>
            <a:ext cx="8857098" cy="822760"/>
          </a:xfrm>
        </p:spPr>
        <p:txBody>
          <a:bodyPr>
            <a:noAutofit/>
          </a:bodyPr>
          <a:lstStyle/>
          <a:p>
            <a:pPr algn="l"/>
            <a:r>
              <a:rPr lang="en-GB" sz="3600" b="1" dirty="0">
                <a:solidFill>
                  <a:schemeClr val="tx1"/>
                </a:solidFill>
              </a:rPr>
              <a:t>Basis of the decision</a:t>
            </a:r>
          </a:p>
        </p:txBody>
      </p:sp>
      <p:sp>
        <p:nvSpPr>
          <p:cNvPr id="3" name="Subtitle 2"/>
          <p:cNvSpPr>
            <a:spLocks noGrp="1"/>
          </p:cNvSpPr>
          <p:nvPr>
            <p:ph type="subTitle" idx="1"/>
          </p:nvPr>
        </p:nvSpPr>
        <p:spPr>
          <a:xfrm>
            <a:off x="878003" y="3039745"/>
            <a:ext cx="10435993" cy="3579973"/>
          </a:xfrm>
        </p:spPr>
        <p:txBody>
          <a:bodyPr>
            <a:normAutofit/>
          </a:bodyPr>
          <a:lstStyle/>
          <a:p>
            <a:pPr marL="285750" lvl="0" indent="-285750" algn="l">
              <a:buClrTx/>
              <a:buFont typeface="Arial" panose="020B0604020202020204" pitchFamily="34" charset="0"/>
              <a:buChar char="•"/>
            </a:pPr>
            <a:r>
              <a:rPr lang="en-GB" sz="2600" dirty="0">
                <a:solidFill>
                  <a:schemeClr val="tx1"/>
                </a:solidFill>
              </a:rPr>
              <a:t>Is there sufficient, sustained documented evidence to demonstrate that you have capacity, willingness and ability to fulfil the new role if promoted</a:t>
            </a:r>
          </a:p>
          <a:p>
            <a:pPr marL="285750" lvl="0" indent="-285750" algn="l">
              <a:buClrTx/>
              <a:buFont typeface="Arial" panose="020B0604020202020204" pitchFamily="34" charset="0"/>
              <a:buChar char="•"/>
            </a:pPr>
            <a:r>
              <a:rPr lang="en-GB" sz="2600" dirty="0">
                <a:solidFill>
                  <a:schemeClr val="tx1"/>
                </a:solidFill>
              </a:rPr>
              <a:t>Has sufficient </a:t>
            </a:r>
            <a:r>
              <a:rPr lang="en-GB" sz="2600" b="1" dirty="0">
                <a:solidFill>
                  <a:schemeClr val="tx1"/>
                </a:solidFill>
              </a:rPr>
              <a:t>evidence</a:t>
            </a:r>
            <a:r>
              <a:rPr lang="en-GB" sz="2600" dirty="0">
                <a:solidFill>
                  <a:schemeClr val="tx1"/>
                </a:solidFill>
              </a:rPr>
              <a:t> been provided that you have begun to operate at the level in at least some of the key areas</a:t>
            </a:r>
          </a:p>
          <a:p>
            <a:pPr marL="285750" lvl="0" indent="-285750" algn="l">
              <a:buClrTx/>
              <a:buFont typeface="Arial" panose="020B0604020202020204" pitchFamily="34" charset="0"/>
              <a:buChar char="•"/>
            </a:pPr>
            <a:r>
              <a:rPr lang="en-GB" sz="2600" dirty="0">
                <a:solidFill>
                  <a:schemeClr val="tx1"/>
                </a:solidFill>
              </a:rPr>
              <a:t>Have you provided a </a:t>
            </a:r>
            <a:r>
              <a:rPr lang="en-GB" sz="2600" b="1" dirty="0">
                <a:solidFill>
                  <a:schemeClr val="tx1"/>
                </a:solidFill>
              </a:rPr>
              <a:t>scale and range </a:t>
            </a:r>
            <a:r>
              <a:rPr lang="en-GB" sz="2600" dirty="0">
                <a:solidFill>
                  <a:schemeClr val="tx1"/>
                </a:solidFill>
              </a:rPr>
              <a:t>of activities and achievements to date. Be careful where information is placed as double counting across sections minimises the scale and range provided and should be avoided.</a:t>
            </a:r>
          </a:p>
          <a:p>
            <a:pPr algn="l">
              <a:buClrTx/>
            </a:pPr>
            <a:endParaRPr lang="en-GB" sz="2400"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395825" y="312071"/>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646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0651" y="1740251"/>
            <a:ext cx="9972338" cy="822760"/>
          </a:xfrm>
        </p:spPr>
        <p:txBody>
          <a:bodyPr>
            <a:noAutofit/>
          </a:bodyPr>
          <a:lstStyle/>
          <a:p>
            <a:pPr algn="l"/>
            <a:r>
              <a:rPr lang="en-GB" sz="3600" b="1" dirty="0">
                <a:solidFill>
                  <a:schemeClr val="tx1"/>
                </a:solidFill>
              </a:rPr>
              <a:t>Sections /</a:t>
            </a:r>
            <a:r>
              <a:rPr lang="en-GB" sz="3600" b="1" dirty="0"/>
              <a:t>Criteria</a:t>
            </a:r>
            <a:endParaRPr lang="en-GB" sz="3600" b="1" dirty="0">
              <a:solidFill>
                <a:schemeClr val="tx1"/>
              </a:solidFill>
            </a:endParaRPr>
          </a:p>
        </p:txBody>
      </p:sp>
      <p:sp>
        <p:nvSpPr>
          <p:cNvPr id="3" name="Subtitle 2"/>
          <p:cNvSpPr>
            <a:spLocks noGrp="1"/>
          </p:cNvSpPr>
          <p:nvPr>
            <p:ph type="subTitle" idx="1"/>
          </p:nvPr>
        </p:nvSpPr>
        <p:spPr>
          <a:xfrm>
            <a:off x="1158270" y="2756281"/>
            <a:ext cx="10290017" cy="3579973"/>
          </a:xfrm>
        </p:spPr>
        <p:txBody>
          <a:bodyPr>
            <a:normAutofit/>
          </a:bodyPr>
          <a:lstStyle/>
          <a:p>
            <a:pPr lvl="0" algn="l">
              <a:buClrTx/>
            </a:pPr>
            <a:r>
              <a:rPr lang="en-GB" sz="2800" dirty="0">
                <a:solidFill>
                  <a:schemeClr val="tx1"/>
                </a:solidFill>
              </a:rPr>
              <a:t>The Application is split into 3 sections (each of which have a number of criteria):</a:t>
            </a:r>
          </a:p>
          <a:p>
            <a:pPr marL="514350" lvl="0" indent="-514350" algn="l">
              <a:buClrTx/>
              <a:buFont typeface="+mj-lt"/>
              <a:buAutoNum type="arabicPeriod"/>
            </a:pPr>
            <a:r>
              <a:rPr lang="en-GB" sz="2800" dirty="0">
                <a:solidFill>
                  <a:schemeClr val="tx1"/>
                </a:solidFill>
              </a:rPr>
              <a:t>Learning and Teaching</a:t>
            </a:r>
          </a:p>
          <a:p>
            <a:pPr marL="514350" lvl="0" indent="-514350" algn="l">
              <a:buClrTx/>
              <a:buFont typeface="+mj-lt"/>
              <a:buAutoNum type="arabicPeriod"/>
            </a:pPr>
            <a:r>
              <a:rPr lang="en-GB" sz="2800" dirty="0">
                <a:solidFill>
                  <a:schemeClr val="tx1"/>
                </a:solidFill>
              </a:rPr>
              <a:t>Scholarship and Research (SL) or Scholarship and Professional Practice (SPT)</a:t>
            </a:r>
          </a:p>
          <a:p>
            <a:pPr marL="514350" lvl="0" indent="-514350" algn="l">
              <a:buClrTx/>
              <a:buFont typeface="+mj-lt"/>
              <a:buAutoNum type="arabicPeriod"/>
            </a:pPr>
            <a:r>
              <a:rPr lang="en-GB" sz="2800" dirty="0">
                <a:solidFill>
                  <a:schemeClr val="tx1"/>
                </a:solidFill>
              </a:rPr>
              <a:t>Wider contribution to the mission of the University, School / Department and subject team</a:t>
            </a:r>
          </a:p>
          <a:p>
            <a:pPr algn="l">
              <a:buClrTx/>
            </a:pPr>
            <a:endParaRPr lang="en-GB" sz="2400"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688573" y="215436"/>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9513" y="1861830"/>
            <a:ext cx="9972338" cy="822760"/>
          </a:xfrm>
        </p:spPr>
        <p:txBody>
          <a:bodyPr>
            <a:noAutofit/>
          </a:bodyPr>
          <a:lstStyle/>
          <a:p>
            <a:pPr algn="l"/>
            <a:r>
              <a:rPr lang="en-GB" sz="3600" b="1" dirty="0">
                <a:solidFill>
                  <a:schemeClr val="tx1"/>
                </a:solidFill>
              </a:rPr>
              <a:t>1. Learning and Teaching</a:t>
            </a:r>
          </a:p>
        </p:txBody>
      </p:sp>
      <p:sp>
        <p:nvSpPr>
          <p:cNvPr id="3" name="Subtitle 2"/>
          <p:cNvSpPr>
            <a:spLocks noGrp="1"/>
          </p:cNvSpPr>
          <p:nvPr>
            <p:ph type="subTitle" idx="1"/>
          </p:nvPr>
        </p:nvSpPr>
        <p:spPr>
          <a:xfrm>
            <a:off x="789513" y="2928403"/>
            <a:ext cx="10650398" cy="2814029"/>
          </a:xfrm>
        </p:spPr>
        <p:txBody>
          <a:bodyPr>
            <a:normAutofit/>
          </a:bodyPr>
          <a:lstStyle/>
          <a:p>
            <a:pPr marL="285750" lvl="0" indent="-285750" algn="l">
              <a:buClrTx/>
              <a:buFont typeface="Arial" panose="020B0604020202020204" pitchFamily="34" charset="0"/>
              <a:buChar char="•"/>
            </a:pPr>
            <a:r>
              <a:rPr lang="en-GB" sz="2000" dirty="0">
                <a:solidFill>
                  <a:schemeClr val="tx1"/>
                </a:solidFill>
              </a:rPr>
              <a:t>Provide sufficient evidence of providing good quality and self-reflective pedagogy. Evidence provisions that have been well-received, and have lead to demonstrable enhancement of the student learning experience.</a:t>
            </a:r>
          </a:p>
          <a:p>
            <a:pPr marL="285750" lvl="0" indent="-285750" algn="l">
              <a:buClrTx/>
              <a:buFont typeface="Arial" panose="020B0604020202020204" pitchFamily="34" charset="0"/>
              <a:buChar char="•"/>
            </a:pPr>
            <a:r>
              <a:rPr lang="en-GB" sz="2000" dirty="0">
                <a:solidFill>
                  <a:schemeClr val="tx1"/>
                </a:solidFill>
              </a:rPr>
              <a:t>Make sure you have evidenced the essential criteria. The descriptors identified as </a:t>
            </a:r>
            <a:r>
              <a:rPr lang="en-GB" sz="2000" b="1" dirty="0">
                <a:solidFill>
                  <a:schemeClr val="tx1"/>
                </a:solidFill>
              </a:rPr>
              <a:t>essential are required </a:t>
            </a:r>
            <a:r>
              <a:rPr lang="en-GB" sz="2000" dirty="0">
                <a:solidFill>
                  <a:schemeClr val="tx1"/>
                </a:solidFill>
              </a:rPr>
              <a:t>for the promotion. This essential criteria are clearly indicated within the relevant guidance document.</a:t>
            </a:r>
          </a:p>
          <a:p>
            <a:pPr marL="285750" lvl="0" indent="-285750" algn="l">
              <a:buClrTx/>
              <a:buFont typeface="Arial" panose="020B0604020202020204" pitchFamily="34" charset="0"/>
              <a:buChar char="•"/>
            </a:pPr>
            <a:r>
              <a:rPr lang="en-GB" sz="2000" dirty="0">
                <a:solidFill>
                  <a:schemeClr val="tx1"/>
                </a:solidFill>
              </a:rPr>
              <a:t>Use the criteria as a guide, pick four or five that you can provide substantial evidence on (these must include the essential ones).</a:t>
            </a:r>
            <a:endParaRPr lang="en-GB" sz="2800"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839809" y="311744"/>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43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7344" y="1773935"/>
            <a:ext cx="10497312" cy="1188721"/>
          </a:xfrm>
        </p:spPr>
        <p:txBody>
          <a:bodyPr>
            <a:normAutofit/>
          </a:bodyPr>
          <a:lstStyle/>
          <a:p>
            <a:pPr algn="l"/>
            <a:r>
              <a:rPr lang="en-GB" sz="3600" b="1" dirty="0">
                <a:solidFill>
                  <a:schemeClr val="tx1"/>
                </a:solidFill>
              </a:rPr>
              <a:t>2. Scholarship and Research or </a:t>
            </a:r>
            <a:br>
              <a:rPr lang="en-GB" sz="3600" b="1" dirty="0">
                <a:solidFill>
                  <a:schemeClr val="tx1"/>
                </a:solidFill>
              </a:rPr>
            </a:br>
            <a:r>
              <a:rPr lang="en-GB" sz="3600" b="1" dirty="0">
                <a:solidFill>
                  <a:schemeClr val="tx1"/>
                </a:solidFill>
              </a:rPr>
              <a:t>Scholarship and Professional Practice</a:t>
            </a:r>
          </a:p>
        </p:txBody>
      </p:sp>
      <p:sp>
        <p:nvSpPr>
          <p:cNvPr id="3" name="Subtitle 2"/>
          <p:cNvSpPr>
            <a:spLocks noGrp="1"/>
          </p:cNvSpPr>
          <p:nvPr>
            <p:ph type="subTitle" idx="1"/>
          </p:nvPr>
        </p:nvSpPr>
        <p:spPr>
          <a:xfrm>
            <a:off x="844296" y="3429001"/>
            <a:ext cx="10856976" cy="2276856"/>
          </a:xfrm>
        </p:spPr>
        <p:txBody>
          <a:bodyPr>
            <a:normAutofit/>
          </a:bodyPr>
          <a:lstStyle/>
          <a:p>
            <a:pPr marL="285750" lvl="0" indent="-285750" algn="l">
              <a:buClrTx/>
              <a:buFont typeface="Arial" panose="020B0604020202020204" pitchFamily="34" charset="0"/>
              <a:buChar char="•"/>
            </a:pPr>
            <a:r>
              <a:rPr lang="en-GB" sz="2000" dirty="0"/>
              <a:t>S</a:t>
            </a:r>
            <a:r>
              <a:rPr lang="en-GB" sz="2000" dirty="0">
                <a:solidFill>
                  <a:schemeClr val="tx1"/>
                </a:solidFill>
              </a:rPr>
              <a:t>how that you are engaged in </a:t>
            </a:r>
            <a:r>
              <a:rPr lang="en-GB" sz="2000" dirty="0"/>
              <a:t>appropriate</a:t>
            </a:r>
            <a:r>
              <a:rPr lang="en-GB" sz="2000" dirty="0">
                <a:solidFill>
                  <a:schemeClr val="tx1"/>
                </a:solidFill>
              </a:rPr>
              <a:t> projects; either research, scholarship or professional practice.</a:t>
            </a:r>
          </a:p>
          <a:p>
            <a:pPr marL="285750" lvl="0" indent="-285750" algn="l">
              <a:buClrTx/>
              <a:buFont typeface="Arial" panose="020B0604020202020204" pitchFamily="34" charset="0"/>
              <a:buChar char="•"/>
            </a:pPr>
            <a:r>
              <a:rPr lang="en-GB" sz="2000" dirty="0">
                <a:solidFill>
                  <a:schemeClr val="tx1"/>
                </a:solidFill>
              </a:rPr>
              <a:t>The descriptors identified at </a:t>
            </a:r>
            <a:r>
              <a:rPr lang="en-GB" sz="2000" b="1" dirty="0">
                <a:solidFill>
                  <a:schemeClr val="tx1"/>
                </a:solidFill>
              </a:rPr>
              <a:t>essential are required </a:t>
            </a:r>
            <a:r>
              <a:rPr lang="en-GB" sz="2000" dirty="0">
                <a:solidFill>
                  <a:schemeClr val="tx1"/>
                </a:solidFill>
              </a:rPr>
              <a:t>for the promotion. This essential criteria is clearly indicated within the relevant guidance document.</a:t>
            </a:r>
            <a:endParaRPr lang="en-GB" sz="2800" dirty="0">
              <a:solidFill>
                <a:schemeClr val="tx1"/>
              </a:solidFill>
            </a:endParaRPr>
          </a:p>
          <a:p>
            <a:pPr marL="285750" lvl="0" indent="-285750" algn="l">
              <a:buClrTx/>
              <a:buFont typeface="Arial" panose="020B0604020202020204" pitchFamily="34" charset="0"/>
              <a:buChar char="•"/>
            </a:pPr>
            <a:r>
              <a:rPr lang="en-GB" sz="2000" dirty="0">
                <a:solidFill>
                  <a:schemeClr val="tx1"/>
                </a:solidFill>
              </a:rPr>
              <a:t>The panel will take into account ‘the currency, duration and frequency’ of the contributions and activities. </a:t>
            </a: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793486" y="345755"/>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77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308" y="1010084"/>
            <a:ext cx="9852129" cy="919395"/>
          </a:xfrm>
        </p:spPr>
        <p:txBody>
          <a:bodyPr>
            <a:normAutofit/>
          </a:bodyPr>
          <a:lstStyle/>
          <a:p>
            <a:pPr algn="l"/>
            <a:r>
              <a:rPr lang="en-GB" sz="3600" b="1" dirty="0">
                <a:solidFill>
                  <a:schemeClr val="tx1"/>
                </a:solidFill>
              </a:rPr>
              <a:t>Research Publications</a:t>
            </a:r>
          </a:p>
        </p:txBody>
      </p:sp>
      <p:sp>
        <p:nvSpPr>
          <p:cNvPr id="3" name="Subtitle 2"/>
          <p:cNvSpPr>
            <a:spLocks noGrp="1"/>
          </p:cNvSpPr>
          <p:nvPr>
            <p:ph type="subTitle" idx="1"/>
          </p:nvPr>
        </p:nvSpPr>
        <p:spPr>
          <a:xfrm>
            <a:off x="490187" y="2121408"/>
            <a:ext cx="10969174" cy="4229146"/>
          </a:xfrm>
        </p:spPr>
        <p:txBody>
          <a:bodyPr>
            <a:normAutofit/>
          </a:bodyPr>
          <a:lstStyle/>
          <a:p>
            <a:pPr marL="285750" indent="-285750" algn="l">
              <a:buClrTx/>
              <a:buFont typeface="Arial" panose="020B0604020202020204" pitchFamily="34" charset="0"/>
              <a:buChar char="•"/>
            </a:pPr>
            <a:r>
              <a:rPr lang="en-GB" dirty="0">
                <a:solidFill>
                  <a:schemeClr val="tx1"/>
                </a:solidFill>
              </a:rPr>
              <a:t>Those applying for Senior Lecturer should submit a maximum of two outputs (It is optional for those applying for Senior Professional Tutor to do the same.) </a:t>
            </a:r>
          </a:p>
          <a:p>
            <a:pPr marL="285750" indent="-285750" algn="l">
              <a:buClrTx/>
              <a:buFont typeface="Arial" panose="020B0604020202020204" pitchFamily="34" charset="0"/>
              <a:buChar char="•"/>
            </a:pPr>
            <a:r>
              <a:rPr lang="en-GB" dirty="0">
                <a:solidFill>
                  <a:schemeClr val="tx1"/>
                </a:solidFill>
              </a:rPr>
              <a:t>Outputs should be:</a:t>
            </a:r>
          </a:p>
          <a:p>
            <a:pPr marL="742950" lvl="1" indent="-285750" algn="l">
              <a:spcBef>
                <a:spcPts val="1200"/>
              </a:spcBef>
              <a:buFont typeface="Arial" panose="020B0604020202020204" pitchFamily="34" charset="0"/>
              <a:buChar char="•"/>
            </a:pPr>
            <a:r>
              <a:rPr lang="en-GB"/>
              <a:t>What you </a:t>
            </a:r>
            <a:r>
              <a:rPr lang="en-GB" dirty="0"/>
              <a:t>consider to be representative of your best work. </a:t>
            </a:r>
          </a:p>
          <a:p>
            <a:pPr marL="742950" lvl="1" indent="-285750" algn="l">
              <a:spcBef>
                <a:spcPts val="1200"/>
              </a:spcBef>
              <a:buFont typeface="Arial" panose="020B0604020202020204" pitchFamily="34" charset="0"/>
              <a:buChar char="•"/>
            </a:pPr>
            <a:r>
              <a:rPr lang="en-GB" dirty="0">
                <a:solidFill>
                  <a:schemeClr val="tx1"/>
                </a:solidFill>
              </a:rPr>
              <a:t>In the public </a:t>
            </a:r>
            <a:r>
              <a:rPr lang="en-GB" dirty="0"/>
              <a:t>domain. Publications listed as being submitted or under review, undergoing amendment following peer-review or in the case of major monographs, in preparation, will be taken into consideration but will not carry the same weight as those already in print. </a:t>
            </a:r>
          </a:p>
          <a:p>
            <a:pPr marL="742950" lvl="1" indent="-285750" algn="l">
              <a:spcBef>
                <a:spcPts val="1200"/>
              </a:spcBef>
              <a:buFont typeface="Arial" panose="020B0604020202020204" pitchFamily="34" charset="0"/>
              <a:buChar char="•"/>
            </a:pPr>
            <a:r>
              <a:rPr lang="en-GB" dirty="0">
                <a:solidFill>
                  <a:schemeClr val="tx1"/>
                </a:solidFill>
              </a:rPr>
              <a:t>Listed in the University’s research repository, where appropriate. </a:t>
            </a:r>
          </a:p>
          <a:p>
            <a:pPr marL="742950" lvl="1" indent="-285750" algn="l">
              <a:buFont typeface="Arial" panose="020B0604020202020204" pitchFamily="34" charset="0"/>
              <a:buChar char="•"/>
            </a:pPr>
            <a:r>
              <a:rPr lang="en-GB" dirty="0">
                <a:solidFill>
                  <a:schemeClr val="tx1"/>
                </a:solidFill>
              </a:rPr>
              <a:t>Research outputs other than monographs and articles in peer review journals etc will be considered, for example performances, electronic media, and exhibitions.</a:t>
            </a:r>
          </a:p>
          <a:p>
            <a:pPr marL="285750" indent="-285750" algn="l">
              <a:buClrTx/>
              <a:buFont typeface="Arial" panose="020B0604020202020204" pitchFamily="34" charset="0"/>
              <a:buChar char="•"/>
            </a:pPr>
            <a:endParaRPr lang="en-GB" dirty="0">
              <a:solidFill>
                <a:schemeClr val="tx1"/>
              </a:solidFill>
            </a:endParaRPr>
          </a:p>
          <a:p>
            <a:pPr marL="285750" lvl="0" indent="-285750" algn="l">
              <a:buClrTx/>
              <a:buFont typeface="Arial" panose="020B0604020202020204" pitchFamily="34" charset="0"/>
              <a:buChar char="•"/>
            </a:pPr>
            <a:endParaRPr lang="en-GB" sz="2400" dirty="0">
              <a:solidFill>
                <a:schemeClr val="tx1"/>
              </a:solidFill>
            </a:endParaRPr>
          </a:p>
          <a:p>
            <a:pPr lvl="0" algn="l">
              <a:buClrTx/>
            </a:pPr>
            <a:endParaRPr lang="en-GB" sz="2800"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839978" y="295994"/>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53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8096" y="1492996"/>
            <a:ext cx="9586244" cy="822760"/>
          </a:xfrm>
        </p:spPr>
        <p:txBody>
          <a:bodyPr>
            <a:noAutofit/>
          </a:bodyPr>
          <a:lstStyle/>
          <a:p>
            <a:pPr algn="l"/>
            <a:r>
              <a:rPr lang="en-GB" sz="3600" b="1" dirty="0">
                <a:solidFill>
                  <a:schemeClr val="tx1"/>
                </a:solidFill>
              </a:rPr>
              <a:t>3. Wider Contribution</a:t>
            </a:r>
          </a:p>
        </p:txBody>
      </p:sp>
      <p:sp>
        <p:nvSpPr>
          <p:cNvPr id="3" name="Subtitle 2"/>
          <p:cNvSpPr>
            <a:spLocks noGrp="1"/>
          </p:cNvSpPr>
          <p:nvPr>
            <p:ph type="subTitle" idx="1"/>
          </p:nvPr>
        </p:nvSpPr>
        <p:spPr>
          <a:xfrm>
            <a:off x="768096" y="2548193"/>
            <a:ext cx="10698480" cy="2478484"/>
          </a:xfrm>
        </p:spPr>
        <p:txBody>
          <a:bodyPr>
            <a:normAutofit/>
          </a:bodyPr>
          <a:lstStyle/>
          <a:p>
            <a:pPr marL="285750" lvl="0" indent="-285750" algn="l">
              <a:buClrTx/>
              <a:buFont typeface="Arial" panose="020B0604020202020204" pitchFamily="34" charset="0"/>
              <a:buChar char="•"/>
            </a:pPr>
            <a:r>
              <a:rPr lang="en-GB" sz="2000" dirty="0">
                <a:solidFill>
                  <a:schemeClr val="tx1"/>
                </a:solidFill>
              </a:rPr>
              <a:t>Demonstrate your contribution towards the mission of the University, engagement in the wider work of the School / Department and how you have played a more significant role within a team.</a:t>
            </a:r>
          </a:p>
          <a:p>
            <a:pPr marL="285750" indent="-285750" algn="l">
              <a:buClrTx/>
              <a:buFont typeface="Arial" panose="020B0604020202020204" pitchFamily="34" charset="0"/>
              <a:buChar char="•"/>
            </a:pPr>
            <a:r>
              <a:rPr lang="en-GB" sz="2000" dirty="0">
                <a:solidFill>
                  <a:schemeClr val="tx1"/>
                </a:solidFill>
              </a:rPr>
              <a:t>How have you made a wider impact beyond your subject and role. </a:t>
            </a:r>
          </a:p>
          <a:p>
            <a:pPr marL="285750" indent="-285750" algn="l">
              <a:buClrTx/>
              <a:buFont typeface="Arial" panose="020B0604020202020204" pitchFamily="34" charset="0"/>
              <a:buChar char="•"/>
            </a:pPr>
            <a:r>
              <a:rPr lang="en-GB" sz="2000" dirty="0">
                <a:solidFill>
                  <a:schemeClr val="tx1"/>
                </a:solidFill>
              </a:rPr>
              <a:t>It is important to outline how the examples extend beyond your current role and duties. What have you done to make a difference and what evidence do you have to support this. </a:t>
            </a:r>
          </a:p>
          <a:p>
            <a:pPr marL="285750" lvl="0" indent="-285750" algn="l">
              <a:buClrTx/>
              <a:buFont typeface="Arial" panose="020B0604020202020204" pitchFamily="34" charset="0"/>
              <a:buChar char="•"/>
            </a:pPr>
            <a:r>
              <a:rPr lang="en-GB" sz="2000" dirty="0">
                <a:solidFill>
                  <a:schemeClr val="tx1"/>
                </a:solidFill>
              </a:rPr>
              <a:t>Be aware that you should not duplicate evidence that you have already drawn </a:t>
            </a:r>
            <a:r>
              <a:rPr lang="en-GB" sz="2000" dirty="0"/>
              <a:t>o</a:t>
            </a:r>
            <a:r>
              <a:rPr lang="en-GB" sz="2000" dirty="0">
                <a:solidFill>
                  <a:schemeClr val="tx1"/>
                </a:solidFill>
              </a:rPr>
              <a:t>n in other categories.</a:t>
            </a:r>
          </a:p>
          <a:p>
            <a:pPr lvl="0" algn="l">
              <a:buClrTx/>
            </a:pPr>
            <a:endParaRPr lang="en-GB" sz="2800"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706862" y="403144"/>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570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8952" y="1215370"/>
            <a:ext cx="9874107" cy="919395"/>
          </a:xfrm>
        </p:spPr>
        <p:txBody>
          <a:bodyPr>
            <a:normAutofit/>
          </a:bodyPr>
          <a:lstStyle/>
          <a:p>
            <a:pPr algn="l"/>
            <a:r>
              <a:rPr lang="en-GB" sz="3200" b="1" dirty="0">
                <a:solidFill>
                  <a:schemeClr val="tx1"/>
                </a:solidFill>
              </a:rPr>
              <a:t>Evidence – General Guidance</a:t>
            </a:r>
          </a:p>
        </p:txBody>
      </p:sp>
      <p:sp>
        <p:nvSpPr>
          <p:cNvPr id="3" name="Subtitle 2"/>
          <p:cNvSpPr>
            <a:spLocks noGrp="1"/>
          </p:cNvSpPr>
          <p:nvPr>
            <p:ph type="subTitle" idx="1"/>
          </p:nvPr>
        </p:nvSpPr>
        <p:spPr>
          <a:xfrm>
            <a:off x="692154" y="2331719"/>
            <a:ext cx="11076174" cy="4093995"/>
          </a:xfrm>
        </p:spPr>
        <p:txBody>
          <a:bodyPr>
            <a:normAutofit/>
          </a:bodyPr>
          <a:lstStyle/>
          <a:p>
            <a:pPr marL="285750" indent="-285750" algn="l">
              <a:buFont typeface="Arial" panose="020B0604020202020204" pitchFamily="34" charset="0"/>
              <a:buChar char="•"/>
            </a:pPr>
            <a:r>
              <a:rPr lang="en-GB" dirty="0">
                <a:solidFill>
                  <a:schemeClr val="tx1"/>
                </a:solidFill>
              </a:rPr>
              <a:t>Use the criteria as a guide. </a:t>
            </a:r>
            <a:r>
              <a:rPr lang="en-GB" b="1" dirty="0">
                <a:solidFill>
                  <a:schemeClr val="tx1"/>
                </a:solidFill>
              </a:rPr>
              <a:t>Be sure you have evidenced each of the essential criteria</a:t>
            </a:r>
            <a:r>
              <a:rPr lang="en-GB" dirty="0">
                <a:solidFill>
                  <a:schemeClr val="tx1"/>
                </a:solidFill>
              </a:rPr>
              <a:t>. </a:t>
            </a:r>
          </a:p>
          <a:p>
            <a:pPr marL="285750" indent="-285750" algn="l">
              <a:buFont typeface="Arial" panose="020B0604020202020204" pitchFamily="34" charset="0"/>
              <a:buChar char="•"/>
            </a:pPr>
            <a:r>
              <a:rPr lang="en-GB" dirty="0">
                <a:solidFill>
                  <a:schemeClr val="tx1"/>
                </a:solidFill>
              </a:rPr>
              <a:t>You should have several well rounded examples for each section. </a:t>
            </a:r>
            <a:r>
              <a:rPr lang="en-GB" dirty="0"/>
              <a:t>Do not simply list your current roles and responsibilities. It does not show any evidence of impact or success. </a:t>
            </a:r>
            <a:endParaRPr lang="en-GB" dirty="0">
              <a:solidFill>
                <a:schemeClr val="tx1"/>
              </a:solidFill>
            </a:endParaRPr>
          </a:p>
          <a:p>
            <a:pPr marL="285750" indent="-285750" algn="l">
              <a:buClrTx/>
              <a:buFont typeface="Arial" panose="020B0604020202020204" pitchFamily="34" charset="0"/>
              <a:buChar char="•"/>
            </a:pPr>
            <a:r>
              <a:rPr lang="en-GB" dirty="0">
                <a:solidFill>
                  <a:schemeClr val="tx1"/>
                </a:solidFill>
              </a:rPr>
              <a:t>Context and evidence should always be included for each example.</a:t>
            </a:r>
          </a:p>
          <a:p>
            <a:pPr marL="285750" lvl="0" indent="-285750" algn="l">
              <a:buClrTx/>
              <a:buFont typeface="Arial" panose="020B0604020202020204" pitchFamily="34" charset="0"/>
              <a:buChar char="•"/>
            </a:pPr>
            <a:r>
              <a:rPr lang="en-GB" dirty="0">
                <a:solidFill>
                  <a:schemeClr val="tx1"/>
                </a:solidFill>
              </a:rPr>
              <a:t>Be clear, honest, specific and succinct. </a:t>
            </a:r>
          </a:p>
          <a:p>
            <a:pPr marL="285750" lvl="0" indent="-285750" algn="l">
              <a:buFont typeface="Arial" panose="020B0604020202020204" pitchFamily="34" charset="0"/>
              <a:buChar char="•"/>
            </a:pPr>
            <a:r>
              <a:rPr lang="en-GB" dirty="0">
                <a:solidFill>
                  <a:schemeClr val="tx1"/>
                </a:solidFill>
              </a:rPr>
              <a:t>Demonstrate a </a:t>
            </a:r>
            <a:r>
              <a:rPr lang="en-GB" b="1" dirty="0">
                <a:solidFill>
                  <a:schemeClr val="tx1"/>
                </a:solidFill>
              </a:rPr>
              <a:t>sustained</a:t>
            </a:r>
            <a:r>
              <a:rPr lang="en-GB" dirty="0">
                <a:solidFill>
                  <a:schemeClr val="tx1"/>
                </a:solidFill>
              </a:rPr>
              <a:t> approach, use examples where you have evidence of objective measures, impact and outcomes to refer to.</a:t>
            </a:r>
            <a:endParaRPr lang="en-GB" sz="2400" dirty="0">
              <a:solidFill>
                <a:schemeClr val="tx1"/>
              </a:solidFill>
            </a:endParaRPr>
          </a:p>
          <a:p>
            <a:pPr lvl="0" algn="l">
              <a:buClrTx/>
            </a:pPr>
            <a:endParaRPr lang="en-GB" sz="2800" dirty="0">
              <a:solidFill>
                <a:schemeClr val="tx1"/>
              </a:solidFill>
            </a:endParaRPr>
          </a:p>
        </p:txBody>
      </p:sp>
      <p:pic>
        <p:nvPicPr>
          <p:cNvPr id="1026" name="Picture 2" descr="Liverpool Hope Logo">
            <a:hlinkClick r:id="rId2"/>
          </p:cNvPr>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9008614" y="365760"/>
            <a:ext cx="2759714" cy="1428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975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1965</TotalTime>
  <Words>1884</Words>
  <Application>Microsoft Office PowerPoint</Application>
  <PresentationFormat>Widescreen</PresentationFormat>
  <Paragraphs>150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Promotion Briefing Session</vt:lpstr>
      <vt:lpstr>Session Purpose</vt:lpstr>
      <vt:lpstr>Basis of the decision</vt:lpstr>
      <vt:lpstr>Sections /Criteria</vt:lpstr>
      <vt:lpstr>1. Learning and Teaching</vt:lpstr>
      <vt:lpstr>2. Scholarship and Research or  Scholarship and Professional Practice</vt:lpstr>
      <vt:lpstr>Research Publications</vt:lpstr>
      <vt:lpstr>3. Wider Contribution</vt:lpstr>
      <vt:lpstr>Evidence – General Guidance</vt:lpstr>
      <vt:lpstr>Preparing to write the application – you need examples:</vt:lpstr>
      <vt:lpstr>Your examples need to include evidence of Leadership:</vt:lpstr>
      <vt:lpstr>PowerPoint Presentation</vt:lpstr>
      <vt:lpstr>PowerPoint Presentation</vt:lpstr>
      <vt:lpstr>PowerPoint Presentation</vt:lpstr>
      <vt:lpstr>PowerPoint Presentation</vt:lpstr>
      <vt:lpstr>External Assessment </vt:lpstr>
      <vt:lpstr>Application Process</vt:lpstr>
      <vt:lpstr>PowerPoint Presentation</vt:lpstr>
      <vt:lpstr>Recommendation and Outcome</vt:lpstr>
      <vt:lpstr>Feedback </vt:lpstr>
      <vt:lpstr>Questions?</vt:lpstr>
      <vt:lpstr>Questions after this briefing session</vt:lpstr>
      <vt:lpstr>Thank you for attending.  I wish you the best of luck with your application.  </vt:lpstr>
    </vt:vector>
  </TitlesOfParts>
  <Company>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Promotion Briefing  Session</dc:title>
  <dc:creator>Karen Jones</dc:creator>
  <cp:lastModifiedBy>Karen Jones</cp:lastModifiedBy>
  <cp:revision>55</cp:revision>
  <dcterms:created xsi:type="dcterms:W3CDTF">2022-10-21T10:10:04Z</dcterms:created>
  <dcterms:modified xsi:type="dcterms:W3CDTF">2024-04-11T10:07:57Z</dcterms:modified>
</cp:coreProperties>
</file>